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71" r:id="rId9"/>
    <p:sldId id="265" r:id="rId10"/>
    <p:sldId id="260" r:id="rId11"/>
    <p:sldId id="266" r:id="rId12"/>
    <p:sldId id="275" r:id="rId13"/>
    <p:sldId id="276" r:id="rId14"/>
    <p:sldId id="277" r:id="rId15"/>
    <p:sldId id="295" r:id="rId16"/>
    <p:sldId id="278" r:id="rId17"/>
    <p:sldId id="279" r:id="rId18"/>
    <p:sldId id="280" r:id="rId19"/>
    <p:sldId id="281" r:id="rId20"/>
    <p:sldId id="283" r:id="rId21"/>
    <p:sldId id="284" r:id="rId22"/>
    <p:sldId id="285" r:id="rId23"/>
    <p:sldId id="286" r:id="rId24"/>
    <p:sldId id="287" r:id="rId25"/>
    <p:sldId id="288" r:id="rId26"/>
    <p:sldId id="289" r:id="rId27"/>
    <p:sldId id="290" r:id="rId28"/>
    <p:sldId id="291" r:id="rId29"/>
    <p:sldId id="292" r:id="rId30"/>
    <p:sldId id="293" r:id="rId31"/>
    <p:sldId id="273" r:id="rId32"/>
    <p:sldId id="274" r:id="rId33"/>
    <p:sldId id="294" r:id="rId34"/>
    <p:sldId id="272" r:id="rId35"/>
    <p:sldId id="262" r:id="rId36"/>
  </p:sldIdLst>
  <p:sldSz cx="18288000" cy="10287000"/>
  <p:notesSz cx="6858000" cy="9144000"/>
  <p:embeddedFontLst>
    <p:embeddedFont>
      <p:font typeface="Anton" pitchFamily="2" charset="0"/>
      <p:regular r:id="rId37"/>
    </p:embeddedFont>
    <p:embeddedFont>
      <p:font typeface="Gotham" panose="020B0604020202020204" charset="0"/>
      <p:regular r:id="rId38"/>
    </p:embeddedFont>
    <p:embeddedFont>
      <p:font typeface="Gotham 1" panose="020B0604020202020204" charset="0"/>
      <p:regular r:id="rId39"/>
    </p:embeddedFont>
    <p:embeddedFont>
      <p:font typeface="Gotham 2" panose="020B0604020202020204" charset="0"/>
      <p:regular r:id="rId40"/>
    </p:embeddedFont>
    <p:embeddedFont>
      <p:font typeface="Montserrat" panose="00000500000000000000" pitchFamily="2" charset="0"/>
      <p:regular r:id="rId41"/>
      <p:bold r:id="rId42"/>
      <p:italic r:id="rId43"/>
      <p:boldItalic r:id="rId44"/>
    </p:embeddedFont>
    <p:embeddedFont>
      <p:font typeface="Montserrat Extra-Bold" panose="020B0604020202020204" charset="0"/>
      <p:regular r:id="rId45"/>
    </p:embeddedFont>
    <p:embeddedFont>
      <p:font typeface="Muli Regular" panose="020B0604020202020204"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1708AD-945B-4634-B1D9-59B3F37E1709}" v="64" dt="2025-04-23T23:01:57.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104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a Cordoba" userId="686e4c8e-46e0-4291-b235-19de48f9164f" providerId="ADAL" clId="{9E1708AD-945B-4634-B1D9-59B3F37E1709}"/>
    <pc:docChg chg="undo custSel addSld delSld modSld sldOrd">
      <pc:chgData name="Susana Cordoba" userId="686e4c8e-46e0-4291-b235-19de48f9164f" providerId="ADAL" clId="{9E1708AD-945B-4634-B1D9-59B3F37E1709}" dt="2025-04-25T08:31:08.129" v="1435" actId="1076"/>
      <pc:docMkLst>
        <pc:docMk/>
      </pc:docMkLst>
      <pc:sldChg chg="addSp modSp mod">
        <pc:chgData name="Susana Cordoba" userId="686e4c8e-46e0-4291-b235-19de48f9164f" providerId="ADAL" clId="{9E1708AD-945B-4634-B1D9-59B3F37E1709}" dt="2025-04-23T23:02:22.079" v="1152" actId="14100"/>
        <pc:sldMkLst>
          <pc:docMk/>
          <pc:sldMk cId="0" sldId="256"/>
        </pc:sldMkLst>
        <pc:spChg chg="mod">
          <ac:chgData name="Susana Cordoba" userId="686e4c8e-46e0-4291-b235-19de48f9164f" providerId="ADAL" clId="{9E1708AD-945B-4634-B1D9-59B3F37E1709}" dt="2025-04-23T19:51:48.301" v="671" actId="1076"/>
          <ac:spMkLst>
            <pc:docMk/>
            <pc:sldMk cId="0" sldId="256"/>
            <ac:spMk id="3" creationId="{542735B4-903D-899C-F871-5CE3F06BF3B7}"/>
          </ac:spMkLst>
        </pc:spChg>
        <pc:spChg chg="mod">
          <ac:chgData name="Susana Cordoba" userId="686e4c8e-46e0-4291-b235-19de48f9164f" providerId="ADAL" clId="{9E1708AD-945B-4634-B1D9-59B3F37E1709}" dt="2025-04-23T19:51:41.066" v="669" actId="1076"/>
          <ac:spMkLst>
            <pc:docMk/>
            <pc:sldMk cId="0" sldId="256"/>
            <ac:spMk id="6" creationId="{00000000-0000-0000-0000-000000000000}"/>
          </ac:spMkLst>
        </pc:spChg>
        <pc:spChg chg="mod">
          <ac:chgData name="Susana Cordoba" userId="686e4c8e-46e0-4291-b235-19de48f9164f" providerId="ADAL" clId="{9E1708AD-945B-4634-B1D9-59B3F37E1709}" dt="2025-04-23T19:51:57.121" v="672" actId="1076"/>
          <ac:spMkLst>
            <pc:docMk/>
            <pc:sldMk cId="0" sldId="256"/>
            <ac:spMk id="10" creationId="{00000000-0000-0000-0000-000000000000}"/>
          </ac:spMkLst>
        </pc:spChg>
        <pc:spChg chg="mod">
          <ac:chgData name="Susana Cordoba" userId="686e4c8e-46e0-4291-b235-19de48f9164f" providerId="ADAL" clId="{9E1708AD-945B-4634-B1D9-59B3F37E1709}" dt="2025-04-23T19:51:57.121" v="672" actId="1076"/>
          <ac:spMkLst>
            <pc:docMk/>
            <pc:sldMk cId="0" sldId="256"/>
            <ac:spMk id="11" creationId="{00000000-0000-0000-0000-000000000000}"/>
          </ac:spMkLst>
        </pc:spChg>
        <pc:spChg chg="mod">
          <ac:chgData name="Susana Cordoba" userId="686e4c8e-46e0-4291-b235-19de48f9164f" providerId="ADAL" clId="{9E1708AD-945B-4634-B1D9-59B3F37E1709}" dt="2025-04-23T19:52:07.977" v="675" actId="1076"/>
          <ac:spMkLst>
            <pc:docMk/>
            <pc:sldMk cId="0" sldId="256"/>
            <ac:spMk id="12" creationId="{00000000-0000-0000-0000-000000000000}"/>
          </ac:spMkLst>
        </pc:spChg>
        <pc:spChg chg="mod">
          <ac:chgData name="Susana Cordoba" userId="686e4c8e-46e0-4291-b235-19de48f9164f" providerId="ADAL" clId="{9E1708AD-945B-4634-B1D9-59B3F37E1709}" dt="2025-04-23T19:52:00.381" v="673" actId="1076"/>
          <ac:spMkLst>
            <pc:docMk/>
            <pc:sldMk cId="0" sldId="256"/>
            <ac:spMk id="13" creationId="{00000000-0000-0000-0000-000000000000}"/>
          </ac:spMkLst>
        </pc:spChg>
        <pc:spChg chg="mod">
          <ac:chgData name="Susana Cordoba" userId="686e4c8e-46e0-4291-b235-19de48f9164f" providerId="ADAL" clId="{9E1708AD-945B-4634-B1D9-59B3F37E1709}" dt="2025-04-23T19:51:45.455" v="670" actId="1076"/>
          <ac:spMkLst>
            <pc:docMk/>
            <pc:sldMk cId="0" sldId="256"/>
            <ac:spMk id="18" creationId="{00000000-0000-0000-0000-000000000000}"/>
          </ac:spMkLst>
        </pc:spChg>
        <pc:grpChg chg="mod">
          <ac:chgData name="Susana Cordoba" userId="686e4c8e-46e0-4291-b235-19de48f9164f" providerId="ADAL" clId="{9E1708AD-945B-4634-B1D9-59B3F37E1709}" dt="2025-04-23T19:51:57.121" v="672" actId="1076"/>
          <ac:grpSpMkLst>
            <pc:docMk/>
            <pc:sldMk cId="0" sldId="256"/>
            <ac:grpSpMk id="19" creationId="{673B9C81-6684-B2B8-13EC-C2750D452DE3}"/>
          </ac:grpSpMkLst>
        </pc:grpChg>
        <pc:picChg chg="add mod">
          <ac:chgData name="Susana Cordoba" userId="686e4c8e-46e0-4291-b235-19de48f9164f" providerId="ADAL" clId="{9E1708AD-945B-4634-B1D9-59B3F37E1709}" dt="2025-04-23T10:37:33.907" v="2" actId="962"/>
          <ac:picMkLst>
            <pc:docMk/>
            <pc:sldMk cId="0" sldId="256"/>
            <ac:picMk id="5" creationId="{AE3B91AF-9BA0-5131-1153-6BB182BCF880}"/>
          </ac:picMkLst>
        </pc:picChg>
        <pc:picChg chg="add mod">
          <ac:chgData name="Susana Cordoba" userId="686e4c8e-46e0-4291-b235-19de48f9164f" providerId="ADAL" clId="{9E1708AD-945B-4634-B1D9-59B3F37E1709}" dt="2025-04-23T23:02:22.079" v="1152" actId="14100"/>
          <ac:picMkLst>
            <pc:docMk/>
            <pc:sldMk cId="0" sldId="256"/>
            <ac:picMk id="14" creationId="{BA35748C-AACD-4584-B455-6DE6CFC8F5BD}"/>
          </ac:picMkLst>
        </pc:picChg>
      </pc:sldChg>
      <pc:sldChg chg="modSp mod">
        <pc:chgData name="Susana Cordoba" userId="686e4c8e-46e0-4291-b235-19de48f9164f" providerId="ADAL" clId="{9E1708AD-945B-4634-B1D9-59B3F37E1709}" dt="2025-04-25T08:31:08.129" v="1435" actId="1076"/>
        <pc:sldMkLst>
          <pc:docMk/>
          <pc:sldMk cId="0" sldId="257"/>
        </pc:sldMkLst>
        <pc:spChg chg="mod">
          <ac:chgData name="Susana Cordoba" userId="686e4c8e-46e0-4291-b235-19de48f9164f" providerId="ADAL" clId="{9E1708AD-945B-4634-B1D9-59B3F37E1709}" dt="2025-04-23T19:54:37.466" v="676" actId="255"/>
          <ac:spMkLst>
            <pc:docMk/>
            <pc:sldMk cId="0" sldId="257"/>
            <ac:spMk id="5" creationId="{00000000-0000-0000-0000-000000000000}"/>
          </ac:spMkLst>
        </pc:spChg>
        <pc:spChg chg="mod">
          <ac:chgData name="Susana Cordoba" userId="686e4c8e-46e0-4291-b235-19de48f9164f" providerId="ADAL" clId="{9E1708AD-945B-4634-B1D9-59B3F37E1709}" dt="2025-04-25T08:31:08.129" v="1435" actId="1076"/>
          <ac:spMkLst>
            <pc:docMk/>
            <pc:sldMk cId="0" sldId="257"/>
            <ac:spMk id="6" creationId="{00000000-0000-0000-0000-000000000000}"/>
          </ac:spMkLst>
        </pc:spChg>
      </pc:sldChg>
      <pc:sldChg chg="modSp mod">
        <pc:chgData name="Susana Cordoba" userId="686e4c8e-46e0-4291-b235-19de48f9164f" providerId="ADAL" clId="{9E1708AD-945B-4634-B1D9-59B3F37E1709}" dt="2025-04-23T23:45:22.033" v="1217" actId="404"/>
        <pc:sldMkLst>
          <pc:docMk/>
          <pc:sldMk cId="0" sldId="259"/>
        </pc:sldMkLst>
        <pc:spChg chg="mod">
          <ac:chgData name="Susana Cordoba" userId="686e4c8e-46e0-4291-b235-19de48f9164f" providerId="ADAL" clId="{9E1708AD-945B-4634-B1D9-59B3F37E1709}" dt="2025-04-23T19:54:54.525" v="678" actId="255"/>
          <ac:spMkLst>
            <pc:docMk/>
            <pc:sldMk cId="0" sldId="259"/>
            <ac:spMk id="5" creationId="{00000000-0000-0000-0000-000000000000}"/>
          </ac:spMkLst>
        </pc:spChg>
        <pc:spChg chg="mod">
          <ac:chgData name="Susana Cordoba" userId="686e4c8e-46e0-4291-b235-19de48f9164f" providerId="ADAL" clId="{9E1708AD-945B-4634-B1D9-59B3F37E1709}" dt="2025-04-23T23:45:22.033" v="1217" actId="404"/>
          <ac:spMkLst>
            <pc:docMk/>
            <pc:sldMk cId="0" sldId="259"/>
            <ac:spMk id="6" creationId="{00000000-0000-0000-0000-000000000000}"/>
          </ac:spMkLst>
        </pc:spChg>
        <pc:spChg chg="mod">
          <ac:chgData name="Susana Cordoba" userId="686e4c8e-46e0-4291-b235-19de48f9164f" providerId="ADAL" clId="{9E1708AD-945B-4634-B1D9-59B3F37E1709}" dt="2025-04-23T19:55:07.077" v="681" actId="1076"/>
          <ac:spMkLst>
            <pc:docMk/>
            <pc:sldMk cId="0" sldId="259"/>
            <ac:spMk id="7" creationId="{00000000-0000-0000-0000-000000000000}"/>
          </ac:spMkLst>
        </pc:spChg>
      </pc:sldChg>
      <pc:sldChg chg="addSp delSp modSp mod">
        <pc:chgData name="Susana Cordoba" userId="686e4c8e-46e0-4291-b235-19de48f9164f" providerId="ADAL" clId="{9E1708AD-945B-4634-B1D9-59B3F37E1709}" dt="2025-04-23T23:45:59.351" v="1224" actId="1076"/>
        <pc:sldMkLst>
          <pc:docMk/>
          <pc:sldMk cId="0" sldId="260"/>
        </pc:sldMkLst>
        <pc:spChg chg="mod">
          <ac:chgData name="Susana Cordoba" userId="686e4c8e-46e0-4291-b235-19de48f9164f" providerId="ADAL" clId="{9E1708AD-945B-4634-B1D9-59B3F37E1709}" dt="2025-04-23T20:34:04.092" v="1088" actId="14100"/>
          <ac:spMkLst>
            <pc:docMk/>
            <pc:sldMk cId="0" sldId="260"/>
            <ac:spMk id="2" creationId="{00000000-0000-0000-0000-000000000000}"/>
          </ac:spMkLst>
        </pc:spChg>
        <pc:spChg chg="mod">
          <ac:chgData name="Susana Cordoba" userId="686e4c8e-46e0-4291-b235-19de48f9164f" providerId="ADAL" clId="{9E1708AD-945B-4634-B1D9-59B3F37E1709}" dt="2025-04-23T23:45:59.351" v="1224" actId="1076"/>
          <ac:spMkLst>
            <pc:docMk/>
            <pc:sldMk cId="0" sldId="260"/>
            <ac:spMk id="3" creationId="{00000000-0000-0000-0000-000000000000}"/>
          </ac:spMkLst>
        </pc:spChg>
        <pc:spChg chg="mod">
          <ac:chgData name="Susana Cordoba" userId="686e4c8e-46e0-4291-b235-19de48f9164f" providerId="ADAL" clId="{9E1708AD-945B-4634-B1D9-59B3F37E1709}" dt="2025-04-23T20:33:56.024" v="1085" actId="1076"/>
          <ac:spMkLst>
            <pc:docMk/>
            <pc:sldMk cId="0" sldId="260"/>
            <ac:spMk id="4" creationId="{00000000-0000-0000-0000-000000000000}"/>
          </ac:spMkLst>
        </pc:spChg>
        <pc:spChg chg="add mod">
          <ac:chgData name="Susana Cordoba" userId="686e4c8e-46e0-4291-b235-19de48f9164f" providerId="ADAL" clId="{9E1708AD-945B-4634-B1D9-59B3F37E1709}" dt="2025-04-23T20:34:09.098" v="1091" actId="14100"/>
          <ac:spMkLst>
            <pc:docMk/>
            <pc:sldMk cId="0" sldId="260"/>
            <ac:spMk id="7" creationId="{4845D30B-6990-FA20-DEB1-6C613BD4E885}"/>
          </ac:spMkLst>
        </pc:spChg>
        <pc:picChg chg="add mod modCrop">
          <ac:chgData name="Susana Cordoba" userId="686e4c8e-46e0-4291-b235-19de48f9164f" providerId="ADAL" clId="{9E1708AD-945B-4634-B1D9-59B3F37E1709}" dt="2025-04-23T20:17:04.683" v="855" actId="1076"/>
          <ac:picMkLst>
            <pc:docMk/>
            <pc:sldMk cId="0" sldId="260"/>
            <ac:picMk id="8" creationId="{7422F49C-AE09-2AE3-9434-CE088F158AEF}"/>
          </ac:picMkLst>
        </pc:picChg>
      </pc:sldChg>
      <pc:sldChg chg="modSp mod">
        <pc:chgData name="Susana Cordoba" userId="686e4c8e-46e0-4291-b235-19de48f9164f" providerId="ADAL" clId="{9E1708AD-945B-4634-B1D9-59B3F37E1709}" dt="2025-04-23T23:45:08.053" v="1216" actId="114"/>
        <pc:sldMkLst>
          <pc:docMk/>
          <pc:sldMk cId="0" sldId="262"/>
        </pc:sldMkLst>
        <pc:spChg chg="mod">
          <ac:chgData name="Susana Cordoba" userId="686e4c8e-46e0-4291-b235-19de48f9164f" providerId="ADAL" clId="{9E1708AD-945B-4634-B1D9-59B3F37E1709}" dt="2025-04-23T23:45:08.053" v="1216" actId="114"/>
          <ac:spMkLst>
            <pc:docMk/>
            <pc:sldMk cId="0" sldId="262"/>
            <ac:spMk id="5" creationId="{00000000-0000-0000-0000-000000000000}"/>
          </ac:spMkLst>
        </pc:spChg>
        <pc:spChg chg="mod">
          <ac:chgData name="Susana Cordoba" userId="686e4c8e-46e0-4291-b235-19de48f9164f" providerId="ADAL" clId="{9E1708AD-945B-4634-B1D9-59B3F37E1709}" dt="2025-04-23T20:32:44.322" v="1077" actId="1076"/>
          <ac:spMkLst>
            <pc:docMk/>
            <pc:sldMk cId="0" sldId="262"/>
            <ac:spMk id="6" creationId="{00000000-0000-0000-0000-000000000000}"/>
          </ac:spMkLst>
        </pc:spChg>
      </pc:sldChg>
      <pc:sldChg chg="addSp delSp modSp del mod ord">
        <pc:chgData name="Susana Cordoba" userId="686e4c8e-46e0-4291-b235-19de48f9164f" providerId="ADAL" clId="{9E1708AD-945B-4634-B1D9-59B3F37E1709}" dt="2025-04-23T20:39:12.371" v="1122" actId="2696"/>
        <pc:sldMkLst>
          <pc:docMk/>
          <pc:sldMk cId="0" sldId="263"/>
        </pc:sldMkLst>
      </pc:sldChg>
      <pc:sldChg chg="del">
        <pc:chgData name="Susana Cordoba" userId="686e4c8e-46e0-4291-b235-19de48f9164f" providerId="ADAL" clId="{9E1708AD-945B-4634-B1D9-59B3F37E1709}" dt="2025-04-23T19:45:26.675" v="616" actId="2696"/>
        <pc:sldMkLst>
          <pc:docMk/>
          <pc:sldMk cId="0" sldId="264"/>
        </pc:sldMkLst>
      </pc:sldChg>
      <pc:sldChg chg="addSp delSp modSp mod ord">
        <pc:chgData name="Susana Cordoba" userId="686e4c8e-46e0-4291-b235-19de48f9164f" providerId="ADAL" clId="{9E1708AD-945B-4634-B1D9-59B3F37E1709}" dt="2025-04-23T23:01:46.039" v="1147" actId="1076"/>
        <pc:sldMkLst>
          <pc:docMk/>
          <pc:sldMk cId="0" sldId="265"/>
        </pc:sldMkLst>
        <pc:spChg chg="mod">
          <ac:chgData name="Susana Cordoba" userId="686e4c8e-46e0-4291-b235-19de48f9164f" providerId="ADAL" clId="{9E1708AD-945B-4634-B1D9-59B3F37E1709}" dt="2025-04-23T23:01:29.689" v="1136" actId="14100"/>
          <ac:spMkLst>
            <pc:docMk/>
            <pc:sldMk cId="0" sldId="265"/>
            <ac:spMk id="2" creationId="{00000000-0000-0000-0000-000000000000}"/>
          </ac:spMkLst>
        </pc:spChg>
        <pc:spChg chg="mod">
          <ac:chgData name="Susana Cordoba" userId="686e4c8e-46e0-4291-b235-19de48f9164f" providerId="ADAL" clId="{9E1708AD-945B-4634-B1D9-59B3F37E1709}" dt="2025-04-23T23:01:46.039" v="1147" actId="1076"/>
          <ac:spMkLst>
            <pc:docMk/>
            <pc:sldMk cId="0" sldId="265"/>
            <ac:spMk id="5" creationId="{00000000-0000-0000-0000-000000000000}"/>
          </ac:spMkLst>
        </pc:spChg>
        <pc:spChg chg="mod">
          <ac:chgData name="Susana Cordoba" userId="686e4c8e-46e0-4291-b235-19de48f9164f" providerId="ADAL" clId="{9E1708AD-945B-4634-B1D9-59B3F37E1709}" dt="2025-04-23T23:01:21.825" v="1134" actId="1076"/>
          <ac:spMkLst>
            <pc:docMk/>
            <pc:sldMk cId="0" sldId="265"/>
            <ac:spMk id="13" creationId="{B3FEEA77-D1EA-7F25-32B2-596EC1B90D7F}"/>
          </ac:spMkLst>
        </pc:spChg>
        <pc:picChg chg="add mod modCrop">
          <ac:chgData name="Susana Cordoba" userId="686e4c8e-46e0-4291-b235-19de48f9164f" providerId="ADAL" clId="{9E1708AD-945B-4634-B1D9-59B3F37E1709}" dt="2025-04-23T23:01:36.010" v="1138" actId="1076"/>
          <ac:picMkLst>
            <pc:docMk/>
            <pc:sldMk cId="0" sldId="265"/>
            <ac:picMk id="12" creationId="{1514B143-6395-2BA4-74F2-1B70901C4AB9}"/>
          </ac:picMkLst>
        </pc:picChg>
      </pc:sldChg>
      <pc:sldChg chg="addSp delSp modSp mod">
        <pc:chgData name="Susana Cordoba" userId="686e4c8e-46e0-4291-b235-19de48f9164f" providerId="ADAL" clId="{9E1708AD-945B-4634-B1D9-59B3F37E1709}" dt="2025-04-23T20:43:20.142" v="1128" actId="1076"/>
        <pc:sldMkLst>
          <pc:docMk/>
          <pc:sldMk cId="0" sldId="266"/>
        </pc:sldMkLst>
        <pc:spChg chg="mod">
          <ac:chgData name="Susana Cordoba" userId="686e4c8e-46e0-4291-b235-19de48f9164f" providerId="ADAL" clId="{9E1708AD-945B-4634-B1D9-59B3F37E1709}" dt="2025-04-23T20:40:56.743" v="1124" actId="1076"/>
          <ac:spMkLst>
            <pc:docMk/>
            <pc:sldMk cId="0" sldId="266"/>
            <ac:spMk id="2" creationId="{00000000-0000-0000-0000-000000000000}"/>
          </ac:spMkLst>
        </pc:spChg>
        <pc:spChg chg="mod">
          <ac:chgData name="Susana Cordoba" userId="686e4c8e-46e0-4291-b235-19de48f9164f" providerId="ADAL" clId="{9E1708AD-945B-4634-B1D9-59B3F37E1709}" dt="2025-04-23T19:58:00.005" v="711"/>
          <ac:spMkLst>
            <pc:docMk/>
            <pc:sldMk cId="0" sldId="266"/>
            <ac:spMk id="4" creationId="{245538D9-61EB-F05C-82C2-584D3831C36C}"/>
          </ac:spMkLst>
        </pc:spChg>
        <pc:spChg chg="add mod">
          <ac:chgData name="Susana Cordoba" userId="686e4c8e-46e0-4291-b235-19de48f9164f" providerId="ADAL" clId="{9E1708AD-945B-4634-B1D9-59B3F37E1709}" dt="2025-04-23T20:43:20.142" v="1128" actId="1076"/>
          <ac:spMkLst>
            <pc:docMk/>
            <pc:sldMk cId="0" sldId="266"/>
            <ac:spMk id="20" creationId="{92C43E48-4235-D906-1718-E69EE85EF237}"/>
          </ac:spMkLst>
        </pc:spChg>
        <pc:grpChg chg="add mod">
          <ac:chgData name="Susana Cordoba" userId="686e4c8e-46e0-4291-b235-19de48f9164f" providerId="ADAL" clId="{9E1708AD-945B-4634-B1D9-59B3F37E1709}" dt="2025-04-23T19:58:01.441" v="712" actId="1076"/>
          <ac:grpSpMkLst>
            <pc:docMk/>
            <pc:sldMk cId="0" sldId="266"/>
            <ac:grpSpMk id="3" creationId="{FA10414F-D6EF-D6F7-D39F-D74CFDCB6B8A}"/>
          </ac:grpSpMkLst>
        </pc:grpChg>
        <pc:picChg chg="add mod modCrop">
          <ac:chgData name="Susana Cordoba" userId="686e4c8e-46e0-4291-b235-19de48f9164f" providerId="ADAL" clId="{9E1708AD-945B-4634-B1D9-59B3F37E1709}" dt="2025-04-23T20:12:40.922" v="788" actId="1076"/>
          <ac:picMkLst>
            <pc:docMk/>
            <pc:sldMk cId="0" sldId="266"/>
            <ac:picMk id="6" creationId="{83D185DA-BA0A-21E6-713A-D81DF55EC34F}"/>
          </ac:picMkLst>
        </pc:picChg>
      </pc:sldChg>
      <pc:sldChg chg="del">
        <pc:chgData name="Susana Cordoba" userId="686e4c8e-46e0-4291-b235-19de48f9164f" providerId="ADAL" clId="{9E1708AD-945B-4634-B1D9-59B3F37E1709}" dt="2025-04-23T19:44:50.774" v="589" actId="47"/>
        <pc:sldMkLst>
          <pc:docMk/>
          <pc:sldMk cId="1895202667" sldId="267"/>
        </pc:sldMkLst>
      </pc:sldChg>
      <pc:sldChg chg="modSp mod">
        <pc:chgData name="Susana Cordoba" userId="686e4c8e-46e0-4291-b235-19de48f9164f" providerId="ADAL" clId="{9E1708AD-945B-4634-B1D9-59B3F37E1709}" dt="2025-04-23T23:45:53.641" v="1223" actId="255"/>
        <pc:sldMkLst>
          <pc:docMk/>
          <pc:sldMk cId="0" sldId="271"/>
        </pc:sldMkLst>
        <pc:spChg chg="mod">
          <ac:chgData name="Susana Cordoba" userId="686e4c8e-46e0-4291-b235-19de48f9164f" providerId="ADAL" clId="{9E1708AD-945B-4634-B1D9-59B3F37E1709}" dt="2025-04-23T19:55:51.602" v="687" actId="255"/>
          <ac:spMkLst>
            <pc:docMk/>
            <pc:sldMk cId="0" sldId="271"/>
            <ac:spMk id="5" creationId="{00000000-0000-0000-0000-000000000000}"/>
          </ac:spMkLst>
        </pc:spChg>
        <pc:spChg chg="mod">
          <ac:chgData name="Susana Cordoba" userId="686e4c8e-46e0-4291-b235-19de48f9164f" providerId="ADAL" clId="{9E1708AD-945B-4634-B1D9-59B3F37E1709}" dt="2025-04-23T23:45:49.520" v="1222" actId="255"/>
          <ac:spMkLst>
            <pc:docMk/>
            <pc:sldMk cId="0" sldId="271"/>
            <ac:spMk id="6" creationId="{00000000-0000-0000-0000-000000000000}"/>
          </ac:spMkLst>
        </pc:spChg>
        <pc:spChg chg="mod">
          <ac:chgData name="Susana Cordoba" userId="686e4c8e-46e0-4291-b235-19de48f9164f" providerId="ADAL" clId="{9E1708AD-945B-4634-B1D9-59B3F37E1709}" dt="2025-04-23T23:45:53.641" v="1223" actId="255"/>
          <ac:spMkLst>
            <pc:docMk/>
            <pc:sldMk cId="0" sldId="271"/>
            <ac:spMk id="10" creationId="{5F9EC03D-0CA3-7720-010E-C1D561080B5B}"/>
          </ac:spMkLst>
        </pc:spChg>
        <pc:spChg chg="mod">
          <ac:chgData name="Susana Cordoba" userId="686e4c8e-46e0-4291-b235-19de48f9164f" providerId="ADAL" clId="{9E1708AD-945B-4634-B1D9-59B3F37E1709}" dt="2025-04-23T23:45:44.190" v="1221" actId="255"/>
          <ac:spMkLst>
            <pc:docMk/>
            <pc:sldMk cId="0" sldId="271"/>
            <ac:spMk id="12" creationId="{E82B4A37-5814-D02D-D58C-D7CB10030471}"/>
          </ac:spMkLst>
        </pc:spChg>
      </pc:sldChg>
      <pc:sldChg chg="delSp modSp mod">
        <pc:chgData name="Susana Cordoba" userId="686e4c8e-46e0-4291-b235-19de48f9164f" providerId="ADAL" clId="{9E1708AD-945B-4634-B1D9-59B3F37E1709}" dt="2025-04-23T20:31:36.516" v="1007" actId="1076"/>
        <pc:sldMkLst>
          <pc:docMk/>
          <pc:sldMk cId="0" sldId="272"/>
        </pc:sldMkLst>
        <pc:spChg chg="mod">
          <ac:chgData name="Susana Cordoba" userId="686e4c8e-46e0-4291-b235-19de48f9164f" providerId="ADAL" clId="{9E1708AD-945B-4634-B1D9-59B3F37E1709}" dt="2025-04-23T20:31:36.516" v="1007" actId="1076"/>
          <ac:spMkLst>
            <pc:docMk/>
            <pc:sldMk cId="0" sldId="272"/>
            <ac:spMk id="12" creationId="{00000000-0000-0000-0000-000000000000}"/>
          </ac:spMkLst>
        </pc:spChg>
        <pc:spChg chg="mod">
          <ac:chgData name="Susana Cordoba" userId="686e4c8e-46e0-4291-b235-19de48f9164f" providerId="ADAL" clId="{9E1708AD-945B-4634-B1D9-59B3F37E1709}" dt="2025-04-23T20:31:30.459" v="1006" actId="20577"/>
          <ac:spMkLst>
            <pc:docMk/>
            <pc:sldMk cId="0" sldId="272"/>
            <ac:spMk id="15" creationId="{00000000-0000-0000-0000-000000000000}"/>
          </ac:spMkLst>
        </pc:spChg>
        <pc:spChg chg="mod">
          <ac:chgData name="Susana Cordoba" userId="686e4c8e-46e0-4291-b235-19de48f9164f" providerId="ADAL" clId="{9E1708AD-945B-4634-B1D9-59B3F37E1709}" dt="2025-04-23T11:12:39.589" v="301" actId="1076"/>
          <ac:spMkLst>
            <pc:docMk/>
            <pc:sldMk cId="0" sldId="272"/>
            <ac:spMk id="16" creationId="{00000000-0000-0000-0000-000000000000}"/>
          </ac:spMkLst>
        </pc:spChg>
        <pc:grpChg chg="mod">
          <ac:chgData name="Susana Cordoba" userId="686e4c8e-46e0-4291-b235-19de48f9164f" providerId="ADAL" clId="{9E1708AD-945B-4634-B1D9-59B3F37E1709}" dt="2025-04-23T11:12:29.457" v="299" actId="1076"/>
          <ac:grpSpMkLst>
            <pc:docMk/>
            <pc:sldMk cId="0" sldId="272"/>
            <ac:grpSpMk id="13" creationId="{00000000-0000-0000-0000-000000000000}"/>
          </ac:grpSpMkLst>
        </pc:grpChg>
      </pc:sldChg>
      <pc:sldChg chg="delSp modSp mod">
        <pc:chgData name="Susana Cordoba" userId="686e4c8e-46e0-4291-b235-19de48f9164f" providerId="ADAL" clId="{9E1708AD-945B-4634-B1D9-59B3F37E1709}" dt="2025-04-23T19:40:59.534" v="542" actId="20577"/>
        <pc:sldMkLst>
          <pc:docMk/>
          <pc:sldMk cId="1245591247" sldId="273"/>
        </pc:sldMkLst>
        <pc:spChg chg="mod">
          <ac:chgData name="Susana Cordoba" userId="686e4c8e-46e0-4291-b235-19de48f9164f" providerId="ADAL" clId="{9E1708AD-945B-4634-B1D9-59B3F37E1709}" dt="2025-04-23T19:40:59.534" v="542" actId="20577"/>
          <ac:spMkLst>
            <pc:docMk/>
            <pc:sldMk cId="1245591247" sldId="273"/>
            <ac:spMk id="2" creationId="{42ADC1D5-A4EB-90DF-E887-F0636FE72624}"/>
          </ac:spMkLst>
        </pc:spChg>
      </pc:sldChg>
      <pc:sldChg chg="addSp delSp modSp add mod">
        <pc:chgData name="Susana Cordoba" userId="686e4c8e-46e0-4291-b235-19de48f9164f" providerId="ADAL" clId="{9E1708AD-945B-4634-B1D9-59B3F37E1709}" dt="2025-04-23T23:44:45.941" v="1214" actId="2711"/>
        <pc:sldMkLst>
          <pc:docMk/>
          <pc:sldMk cId="3459922707" sldId="274"/>
        </pc:sldMkLst>
        <pc:spChg chg="mod">
          <ac:chgData name="Susana Cordoba" userId="686e4c8e-46e0-4291-b235-19de48f9164f" providerId="ADAL" clId="{9E1708AD-945B-4634-B1D9-59B3F37E1709}" dt="2025-04-23T11:12:57.188" v="315" actId="20577"/>
          <ac:spMkLst>
            <pc:docMk/>
            <pc:sldMk cId="3459922707" sldId="274"/>
            <ac:spMk id="2" creationId="{9F962244-E2F2-EFA8-516A-63BB480DC8A9}"/>
          </ac:spMkLst>
        </pc:spChg>
        <pc:spChg chg="mod">
          <ac:chgData name="Susana Cordoba" userId="686e4c8e-46e0-4291-b235-19de48f9164f" providerId="ADAL" clId="{9E1708AD-945B-4634-B1D9-59B3F37E1709}" dt="2025-04-23T14:05:59.558" v="472"/>
          <ac:spMkLst>
            <pc:docMk/>
            <pc:sldMk cId="3459922707" sldId="274"/>
            <ac:spMk id="6" creationId="{98CC97EC-4B58-587F-EC95-3294E2350859}"/>
          </ac:spMkLst>
        </pc:spChg>
        <pc:spChg chg="mod">
          <ac:chgData name="Susana Cordoba" userId="686e4c8e-46e0-4291-b235-19de48f9164f" providerId="ADAL" clId="{9E1708AD-945B-4634-B1D9-59B3F37E1709}" dt="2025-04-23T14:05:59.558" v="472"/>
          <ac:spMkLst>
            <pc:docMk/>
            <pc:sldMk cId="3459922707" sldId="274"/>
            <ac:spMk id="8" creationId="{25F91580-A2AB-2568-E782-4BEBD0493617}"/>
          </ac:spMkLst>
        </pc:spChg>
        <pc:spChg chg="mod">
          <ac:chgData name="Susana Cordoba" userId="686e4c8e-46e0-4291-b235-19de48f9164f" providerId="ADAL" clId="{9E1708AD-945B-4634-B1D9-59B3F37E1709}" dt="2025-04-23T14:05:59.558" v="472"/>
          <ac:spMkLst>
            <pc:docMk/>
            <pc:sldMk cId="3459922707" sldId="274"/>
            <ac:spMk id="10" creationId="{4E36B59A-A354-BAE7-F29C-92ACE5272C9D}"/>
          </ac:spMkLst>
        </pc:spChg>
        <pc:spChg chg="mod">
          <ac:chgData name="Susana Cordoba" userId="686e4c8e-46e0-4291-b235-19de48f9164f" providerId="ADAL" clId="{9E1708AD-945B-4634-B1D9-59B3F37E1709}" dt="2025-04-23T14:05:59.558" v="472"/>
          <ac:spMkLst>
            <pc:docMk/>
            <pc:sldMk cId="3459922707" sldId="274"/>
            <ac:spMk id="12" creationId="{EC431039-C6FE-8390-6212-189EC151906E}"/>
          </ac:spMkLst>
        </pc:spChg>
        <pc:spChg chg="add mod">
          <ac:chgData name="Susana Cordoba" userId="686e4c8e-46e0-4291-b235-19de48f9164f" providerId="ADAL" clId="{9E1708AD-945B-4634-B1D9-59B3F37E1709}" dt="2025-04-23T23:44:23.977" v="1210" actId="2711"/>
          <ac:spMkLst>
            <pc:docMk/>
            <pc:sldMk cId="3459922707" sldId="274"/>
            <ac:spMk id="13" creationId="{A68E928B-BDEE-49FC-F4F4-A1E05BCC5E4A}"/>
          </ac:spMkLst>
        </pc:spChg>
        <pc:spChg chg="add mod">
          <ac:chgData name="Susana Cordoba" userId="686e4c8e-46e0-4291-b235-19de48f9164f" providerId="ADAL" clId="{9E1708AD-945B-4634-B1D9-59B3F37E1709}" dt="2025-04-23T23:44:31.756" v="1212" actId="14100"/>
          <ac:spMkLst>
            <pc:docMk/>
            <pc:sldMk cId="3459922707" sldId="274"/>
            <ac:spMk id="14" creationId="{E7CFC1B0-6A7F-E41D-0B9D-8A496FF488F6}"/>
          </ac:spMkLst>
        </pc:spChg>
        <pc:spChg chg="add mod">
          <ac:chgData name="Susana Cordoba" userId="686e4c8e-46e0-4291-b235-19de48f9164f" providerId="ADAL" clId="{9E1708AD-945B-4634-B1D9-59B3F37E1709}" dt="2025-04-23T23:44:35.790" v="1213" actId="2711"/>
          <ac:spMkLst>
            <pc:docMk/>
            <pc:sldMk cId="3459922707" sldId="274"/>
            <ac:spMk id="20" creationId="{F80235A0-EEC5-8A8F-0C94-E1354813E630}"/>
          </ac:spMkLst>
        </pc:spChg>
        <pc:spChg chg="add mod">
          <ac:chgData name="Susana Cordoba" userId="686e4c8e-46e0-4291-b235-19de48f9164f" providerId="ADAL" clId="{9E1708AD-945B-4634-B1D9-59B3F37E1709}" dt="2025-04-23T23:44:45.941" v="1214" actId="2711"/>
          <ac:spMkLst>
            <pc:docMk/>
            <pc:sldMk cId="3459922707" sldId="274"/>
            <ac:spMk id="21" creationId="{CC15A898-D553-976F-80E2-0BD4CB106E66}"/>
          </ac:spMkLst>
        </pc:spChg>
        <pc:grpChg chg="mod">
          <ac:chgData name="Susana Cordoba" userId="686e4c8e-46e0-4291-b235-19de48f9164f" providerId="ADAL" clId="{9E1708AD-945B-4634-B1D9-59B3F37E1709}" dt="2025-04-23T14:06:12.816" v="476" actId="164"/>
          <ac:grpSpMkLst>
            <pc:docMk/>
            <pc:sldMk cId="3459922707" sldId="274"/>
            <ac:grpSpMk id="5" creationId="{3E3E48BE-8629-A503-5C84-802384693414}"/>
          </ac:grpSpMkLst>
        </pc:grpChg>
        <pc:grpChg chg="add mod">
          <ac:chgData name="Susana Cordoba" userId="686e4c8e-46e0-4291-b235-19de48f9164f" providerId="ADAL" clId="{9E1708AD-945B-4634-B1D9-59B3F37E1709}" dt="2025-04-23T14:06:12.816" v="476" actId="164"/>
          <ac:grpSpMkLst>
            <pc:docMk/>
            <pc:sldMk cId="3459922707" sldId="274"/>
            <ac:grpSpMk id="7" creationId="{66E3C8BA-9353-9480-DB0A-C461C9EAC74A}"/>
          </ac:grpSpMkLst>
        </pc:grpChg>
        <pc:grpChg chg="add mod">
          <ac:chgData name="Susana Cordoba" userId="686e4c8e-46e0-4291-b235-19de48f9164f" providerId="ADAL" clId="{9E1708AD-945B-4634-B1D9-59B3F37E1709}" dt="2025-04-23T14:06:12.816" v="476" actId="164"/>
          <ac:grpSpMkLst>
            <pc:docMk/>
            <pc:sldMk cId="3459922707" sldId="274"/>
            <ac:grpSpMk id="9" creationId="{8E5DEECE-CC28-82D1-7310-D170382AC24B}"/>
          </ac:grpSpMkLst>
        </pc:grpChg>
        <pc:grpChg chg="mod">
          <ac:chgData name="Susana Cordoba" userId="686e4c8e-46e0-4291-b235-19de48f9164f" providerId="ADAL" clId="{9E1708AD-945B-4634-B1D9-59B3F37E1709}" dt="2025-04-23T14:06:12.816" v="476" actId="164"/>
          <ac:grpSpMkLst>
            <pc:docMk/>
            <pc:sldMk cId="3459922707" sldId="274"/>
            <ac:grpSpMk id="11" creationId="{F49EFA6A-DD43-E8DD-06B0-C14458A387C8}"/>
          </ac:grpSpMkLst>
        </pc:grpChg>
        <pc:grpChg chg="add mod">
          <ac:chgData name="Susana Cordoba" userId="686e4c8e-46e0-4291-b235-19de48f9164f" providerId="ADAL" clId="{9E1708AD-945B-4634-B1D9-59B3F37E1709}" dt="2025-04-23T20:38:58.724" v="1121" actId="1076"/>
          <ac:grpSpMkLst>
            <pc:docMk/>
            <pc:sldMk cId="3459922707" sldId="274"/>
            <ac:grpSpMk id="22" creationId="{E45667C2-EC88-6338-12B9-BA73500C059F}"/>
          </ac:grpSpMkLst>
        </pc:grpChg>
      </pc:sldChg>
      <pc:sldChg chg="addSp delSp modSp add mod">
        <pc:chgData name="Susana Cordoba" userId="686e4c8e-46e0-4291-b235-19de48f9164f" providerId="ADAL" clId="{9E1708AD-945B-4634-B1D9-59B3F37E1709}" dt="2025-04-23T23:03:09.173" v="1156" actId="20577"/>
        <pc:sldMkLst>
          <pc:docMk/>
          <pc:sldMk cId="3010296726" sldId="275"/>
        </pc:sldMkLst>
        <pc:spChg chg="add mod">
          <ac:chgData name="Susana Cordoba" userId="686e4c8e-46e0-4291-b235-19de48f9164f" providerId="ADAL" clId="{9E1708AD-945B-4634-B1D9-59B3F37E1709}" dt="2025-04-23T20:43:12.993" v="1126" actId="1076"/>
          <ac:spMkLst>
            <pc:docMk/>
            <pc:sldMk cId="3010296726" sldId="275"/>
            <ac:spMk id="3" creationId="{53EE8AE3-0CB6-C7F0-2E37-C2040400D523}"/>
          </ac:spMkLst>
        </pc:spChg>
        <pc:spChg chg="add mod">
          <ac:chgData name="Susana Cordoba" userId="686e4c8e-46e0-4291-b235-19de48f9164f" providerId="ADAL" clId="{9E1708AD-945B-4634-B1D9-59B3F37E1709}" dt="2025-04-23T23:03:09.173" v="1156" actId="20577"/>
          <ac:spMkLst>
            <pc:docMk/>
            <pc:sldMk cId="3010296726" sldId="275"/>
            <ac:spMk id="5" creationId="{C2CE8A65-6E34-846D-82EA-A42FA825BC64}"/>
          </ac:spMkLst>
        </pc:spChg>
        <pc:grpChg chg="mod">
          <ac:chgData name="Susana Cordoba" userId="686e4c8e-46e0-4291-b235-19de48f9164f" providerId="ADAL" clId="{9E1708AD-945B-4634-B1D9-59B3F37E1709}" dt="2025-04-23T20:12:54.181" v="792" actId="1076"/>
          <ac:grpSpMkLst>
            <pc:docMk/>
            <pc:sldMk cId="3010296726" sldId="275"/>
            <ac:grpSpMk id="18" creationId="{B90DBEFF-7E65-910C-049E-69FD0AB4DCBA}"/>
          </ac:grpSpMkLst>
        </pc:grpChg>
        <pc:picChg chg="add mod">
          <ac:chgData name="Susana Cordoba" userId="686e4c8e-46e0-4291-b235-19de48f9164f" providerId="ADAL" clId="{9E1708AD-945B-4634-B1D9-59B3F37E1709}" dt="2025-04-23T20:12:56.333" v="793" actId="1076"/>
          <ac:picMkLst>
            <pc:docMk/>
            <pc:sldMk cId="3010296726" sldId="275"/>
            <ac:picMk id="4" creationId="{DAEA9FE4-0FC6-338A-4DA2-0075FC98E76E}"/>
          </ac:picMkLst>
        </pc:picChg>
      </pc:sldChg>
      <pc:sldChg chg="addSp delSp modSp add mod">
        <pc:chgData name="Susana Cordoba" userId="686e4c8e-46e0-4291-b235-19de48f9164f" providerId="ADAL" clId="{9E1708AD-945B-4634-B1D9-59B3F37E1709}" dt="2025-04-23T23:47:47.951" v="1250" actId="20577"/>
        <pc:sldMkLst>
          <pc:docMk/>
          <pc:sldMk cId="2640901504" sldId="276"/>
        </pc:sldMkLst>
        <pc:spChg chg="add mod">
          <ac:chgData name="Susana Cordoba" userId="686e4c8e-46e0-4291-b235-19de48f9164f" providerId="ADAL" clId="{9E1708AD-945B-4634-B1D9-59B3F37E1709}" dt="2025-04-23T23:47:47.951" v="1250" actId="20577"/>
          <ac:spMkLst>
            <pc:docMk/>
            <pc:sldMk cId="2640901504" sldId="276"/>
            <ac:spMk id="3" creationId="{E74F92F2-A367-9681-510C-D9DCCB4D693E}"/>
          </ac:spMkLst>
        </pc:spChg>
        <pc:spChg chg="mod">
          <ac:chgData name="Susana Cordoba" userId="686e4c8e-46e0-4291-b235-19de48f9164f" providerId="ADAL" clId="{9E1708AD-945B-4634-B1D9-59B3F37E1709}" dt="2025-04-23T19:57:34.175" v="704" actId="2711"/>
          <ac:spMkLst>
            <pc:docMk/>
            <pc:sldMk cId="2640901504" sldId="276"/>
            <ac:spMk id="5" creationId="{3F26B966-DA35-2EAE-4A12-296125BA16EC}"/>
          </ac:spMkLst>
        </pc:spChg>
        <pc:spChg chg="mod">
          <ac:chgData name="Susana Cordoba" userId="686e4c8e-46e0-4291-b235-19de48f9164f" providerId="ADAL" clId="{9E1708AD-945B-4634-B1D9-59B3F37E1709}" dt="2025-04-23T19:58:05.656" v="714"/>
          <ac:spMkLst>
            <pc:docMk/>
            <pc:sldMk cId="2640901504" sldId="276"/>
            <ac:spMk id="6" creationId="{49B71352-77F2-1EA9-BC20-D8FD09985504}"/>
          </ac:spMkLst>
        </pc:spChg>
        <pc:grpChg chg="add mod">
          <ac:chgData name="Susana Cordoba" userId="686e4c8e-46e0-4291-b235-19de48f9164f" providerId="ADAL" clId="{9E1708AD-945B-4634-B1D9-59B3F37E1709}" dt="2025-04-23T19:58:05.656" v="714"/>
          <ac:grpSpMkLst>
            <pc:docMk/>
            <pc:sldMk cId="2640901504" sldId="276"/>
            <ac:grpSpMk id="4" creationId="{DC61072D-958C-500B-FA5B-BBF6B4E1FD74}"/>
          </ac:grpSpMkLst>
        </pc:grpChg>
        <pc:picChg chg="add mod">
          <ac:chgData name="Susana Cordoba" userId="686e4c8e-46e0-4291-b235-19de48f9164f" providerId="ADAL" clId="{9E1708AD-945B-4634-B1D9-59B3F37E1709}" dt="2025-04-23T20:13:01.606" v="795" actId="1076"/>
          <ac:picMkLst>
            <pc:docMk/>
            <pc:sldMk cId="2640901504" sldId="276"/>
            <ac:picMk id="7" creationId="{E2DEB5CB-4C52-5834-FFFB-C54D206BC086}"/>
          </ac:picMkLst>
        </pc:picChg>
      </pc:sldChg>
      <pc:sldChg chg="addSp modSp add mod">
        <pc:chgData name="Susana Cordoba" userId="686e4c8e-46e0-4291-b235-19de48f9164f" providerId="ADAL" clId="{9E1708AD-945B-4634-B1D9-59B3F37E1709}" dt="2025-04-23T23:47:55.522" v="1252" actId="20577"/>
        <pc:sldMkLst>
          <pc:docMk/>
          <pc:sldMk cId="3806982924" sldId="277"/>
        </pc:sldMkLst>
        <pc:spChg chg="mod">
          <ac:chgData name="Susana Cordoba" userId="686e4c8e-46e0-4291-b235-19de48f9164f" providerId="ADAL" clId="{9E1708AD-945B-4634-B1D9-59B3F37E1709}" dt="2025-04-23T23:47:55.522" v="1252" actId="20577"/>
          <ac:spMkLst>
            <pc:docMk/>
            <pc:sldMk cId="3806982924" sldId="277"/>
            <ac:spMk id="2" creationId="{EE5F702A-510D-53E7-17D1-FCAF7F265CB1}"/>
          </ac:spMkLst>
        </pc:spChg>
        <pc:spChg chg="mod">
          <ac:chgData name="Susana Cordoba" userId="686e4c8e-46e0-4291-b235-19de48f9164f" providerId="ADAL" clId="{9E1708AD-945B-4634-B1D9-59B3F37E1709}" dt="2025-04-23T19:58:35.772" v="718" actId="1076"/>
          <ac:spMkLst>
            <pc:docMk/>
            <pc:sldMk cId="3806982924" sldId="277"/>
            <ac:spMk id="5" creationId="{6D2DDAE4-97CC-BEA2-EA84-82AD2BA0D535}"/>
          </ac:spMkLst>
        </pc:spChg>
        <pc:grpChg chg="mod">
          <ac:chgData name="Susana Cordoba" userId="686e4c8e-46e0-4291-b235-19de48f9164f" providerId="ADAL" clId="{9E1708AD-945B-4634-B1D9-59B3F37E1709}" dt="2025-04-23T20:13:07.986" v="798" actId="1076"/>
          <ac:grpSpMkLst>
            <pc:docMk/>
            <pc:sldMk cId="3806982924" sldId="277"/>
            <ac:grpSpMk id="18" creationId="{0D03DE37-4A33-A194-895C-89FC613B9638}"/>
          </ac:grpSpMkLst>
        </pc:grpChg>
        <pc:picChg chg="add mod">
          <ac:chgData name="Susana Cordoba" userId="686e4c8e-46e0-4291-b235-19de48f9164f" providerId="ADAL" clId="{9E1708AD-945B-4634-B1D9-59B3F37E1709}" dt="2025-04-23T20:13:06.126" v="797" actId="1076"/>
          <ac:picMkLst>
            <pc:docMk/>
            <pc:sldMk cId="3806982924" sldId="277"/>
            <ac:picMk id="3" creationId="{7999991F-346C-CEED-F721-5499E7EEBA70}"/>
          </ac:picMkLst>
        </pc:picChg>
      </pc:sldChg>
      <pc:sldChg chg="addSp modSp add mod">
        <pc:chgData name="Susana Cordoba" userId="686e4c8e-46e0-4291-b235-19de48f9164f" providerId="ADAL" clId="{9E1708AD-945B-4634-B1D9-59B3F37E1709}" dt="2025-04-23T23:37:19.870" v="1174" actId="20577"/>
        <pc:sldMkLst>
          <pc:docMk/>
          <pc:sldMk cId="1696337191" sldId="278"/>
        </pc:sldMkLst>
        <pc:spChg chg="mod">
          <ac:chgData name="Susana Cordoba" userId="686e4c8e-46e0-4291-b235-19de48f9164f" providerId="ADAL" clId="{9E1708AD-945B-4634-B1D9-59B3F37E1709}" dt="2025-04-23T23:37:19.870" v="1174" actId="20577"/>
          <ac:spMkLst>
            <pc:docMk/>
            <pc:sldMk cId="1696337191" sldId="278"/>
            <ac:spMk id="2" creationId="{EE9D7259-503A-45CA-306F-B868C163F9C0}"/>
          </ac:spMkLst>
        </pc:spChg>
        <pc:spChg chg="mod">
          <ac:chgData name="Susana Cordoba" userId="686e4c8e-46e0-4291-b235-19de48f9164f" providerId="ADAL" clId="{9E1708AD-945B-4634-B1D9-59B3F37E1709}" dt="2025-04-23T19:59:01.500" v="722" actId="2711"/>
          <ac:spMkLst>
            <pc:docMk/>
            <pc:sldMk cId="1696337191" sldId="278"/>
            <ac:spMk id="5" creationId="{3C2527BE-8C54-09DE-6953-B56A4C579B3E}"/>
          </ac:spMkLst>
        </pc:spChg>
        <pc:picChg chg="add mod">
          <ac:chgData name="Susana Cordoba" userId="686e4c8e-46e0-4291-b235-19de48f9164f" providerId="ADAL" clId="{9E1708AD-945B-4634-B1D9-59B3F37E1709}" dt="2025-04-23T20:13:15.308" v="801" actId="1076"/>
          <ac:picMkLst>
            <pc:docMk/>
            <pc:sldMk cId="1696337191" sldId="278"/>
            <ac:picMk id="3" creationId="{AFF66236-866A-B107-50B1-48C1596804C0}"/>
          </ac:picMkLst>
        </pc:picChg>
      </pc:sldChg>
      <pc:sldChg chg="new del">
        <pc:chgData name="Susana Cordoba" userId="686e4c8e-46e0-4291-b235-19de48f9164f" providerId="ADAL" clId="{9E1708AD-945B-4634-B1D9-59B3F37E1709}" dt="2025-04-23T13:50:23.419" v="435" actId="2696"/>
        <pc:sldMkLst>
          <pc:docMk/>
          <pc:sldMk cId="2281664606" sldId="278"/>
        </pc:sldMkLst>
      </pc:sldChg>
      <pc:sldChg chg="addSp modSp add mod ord">
        <pc:chgData name="Susana Cordoba" userId="686e4c8e-46e0-4291-b235-19de48f9164f" providerId="ADAL" clId="{9E1708AD-945B-4634-B1D9-59B3F37E1709}" dt="2025-04-23T23:50:36.316" v="1264" actId="14100"/>
        <pc:sldMkLst>
          <pc:docMk/>
          <pc:sldMk cId="2479855347" sldId="279"/>
        </pc:sldMkLst>
        <pc:spChg chg="mod">
          <ac:chgData name="Susana Cordoba" userId="686e4c8e-46e0-4291-b235-19de48f9164f" providerId="ADAL" clId="{9E1708AD-945B-4634-B1D9-59B3F37E1709}" dt="2025-04-23T23:50:36.316" v="1264" actId="14100"/>
          <ac:spMkLst>
            <pc:docMk/>
            <pc:sldMk cId="2479855347" sldId="279"/>
            <ac:spMk id="2" creationId="{0CC2D38F-D4E4-21B6-AF12-BBF2D0AB13EC}"/>
          </ac:spMkLst>
        </pc:spChg>
        <pc:spChg chg="mod">
          <ac:chgData name="Susana Cordoba" userId="686e4c8e-46e0-4291-b235-19de48f9164f" providerId="ADAL" clId="{9E1708AD-945B-4634-B1D9-59B3F37E1709}" dt="2025-04-23T23:34:33.291" v="1161" actId="33524"/>
          <ac:spMkLst>
            <pc:docMk/>
            <pc:sldMk cId="2479855347" sldId="279"/>
            <ac:spMk id="5" creationId="{8915448C-E1B7-0245-C53A-4876E0AB6808}"/>
          </ac:spMkLst>
        </pc:spChg>
        <pc:picChg chg="add mod">
          <ac:chgData name="Susana Cordoba" userId="686e4c8e-46e0-4291-b235-19de48f9164f" providerId="ADAL" clId="{9E1708AD-945B-4634-B1D9-59B3F37E1709}" dt="2025-04-23T20:13:22.546" v="804" actId="1076"/>
          <ac:picMkLst>
            <pc:docMk/>
            <pc:sldMk cId="2479855347" sldId="279"/>
            <ac:picMk id="3" creationId="{65430E11-B0D1-3622-C0FA-F168AD7BC51E}"/>
          </ac:picMkLst>
        </pc:picChg>
      </pc:sldChg>
      <pc:sldChg chg="addSp modSp add mod">
        <pc:chgData name="Susana Cordoba" userId="686e4c8e-46e0-4291-b235-19de48f9164f" providerId="ADAL" clId="{9E1708AD-945B-4634-B1D9-59B3F37E1709}" dt="2025-04-23T23:50:33.062" v="1263" actId="14100"/>
        <pc:sldMkLst>
          <pc:docMk/>
          <pc:sldMk cId="4286274877" sldId="280"/>
        </pc:sldMkLst>
        <pc:spChg chg="mod">
          <ac:chgData name="Susana Cordoba" userId="686e4c8e-46e0-4291-b235-19de48f9164f" providerId="ADAL" clId="{9E1708AD-945B-4634-B1D9-59B3F37E1709}" dt="2025-04-23T23:50:33.062" v="1263" actId="14100"/>
          <ac:spMkLst>
            <pc:docMk/>
            <pc:sldMk cId="4286274877" sldId="280"/>
            <ac:spMk id="2" creationId="{8EB3F87B-BBE6-05EB-DAF9-934E5D1163EF}"/>
          </ac:spMkLst>
        </pc:spChg>
        <pc:spChg chg="mod">
          <ac:chgData name="Susana Cordoba" userId="686e4c8e-46e0-4291-b235-19de48f9164f" providerId="ADAL" clId="{9E1708AD-945B-4634-B1D9-59B3F37E1709}" dt="2025-04-23T23:36:02.476" v="1162" actId="255"/>
          <ac:spMkLst>
            <pc:docMk/>
            <pc:sldMk cId="4286274877" sldId="280"/>
            <ac:spMk id="5" creationId="{EBB6140D-1AA7-6A03-A483-A1157B017D2F}"/>
          </ac:spMkLst>
        </pc:spChg>
        <pc:picChg chg="add mod">
          <ac:chgData name="Susana Cordoba" userId="686e4c8e-46e0-4291-b235-19de48f9164f" providerId="ADAL" clId="{9E1708AD-945B-4634-B1D9-59B3F37E1709}" dt="2025-04-23T20:13:31.691" v="808" actId="1076"/>
          <ac:picMkLst>
            <pc:docMk/>
            <pc:sldMk cId="4286274877" sldId="280"/>
            <ac:picMk id="3" creationId="{318E74AF-67E7-EBB4-37D8-12820BDADC4D}"/>
          </ac:picMkLst>
        </pc:picChg>
      </pc:sldChg>
      <pc:sldChg chg="addSp modSp add mod">
        <pc:chgData name="Susana Cordoba" userId="686e4c8e-46e0-4291-b235-19de48f9164f" providerId="ADAL" clId="{9E1708AD-945B-4634-B1D9-59B3F37E1709}" dt="2025-04-23T23:50:41.127" v="1265" actId="14100"/>
        <pc:sldMkLst>
          <pc:docMk/>
          <pc:sldMk cId="433940014" sldId="281"/>
        </pc:sldMkLst>
        <pc:spChg chg="mod">
          <ac:chgData name="Susana Cordoba" userId="686e4c8e-46e0-4291-b235-19de48f9164f" providerId="ADAL" clId="{9E1708AD-945B-4634-B1D9-59B3F37E1709}" dt="2025-04-23T23:50:41.127" v="1265" actId="14100"/>
          <ac:spMkLst>
            <pc:docMk/>
            <pc:sldMk cId="433940014" sldId="281"/>
            <ac:spMk id="2" creationId="{8C4EAE40-5D12-5C78-F125-33C8EF002D09}"/>
          </ac:spMkLst>
        </pc:spChg>
        <pc:spChg chg="mod">
          <ac:chgData name="Susana Cordoba" userId="686e4c8e-46e0-4291-b235-19de48f9164f" providerId="ADAL" clId="{9E1708AD-945B-4634-B1D9-59B3F37E1709}" dt="2025-04-23T23:37:48.320" v="1178" actId="5793"/>
          <ac:spMkLst>
            <pc:docMk/>
            <pc:sldMk cId="433940014" sldId="281"/>
            <ac:spMk id="5" creationId="{590F55C0-C8F2-C782-5608-44B4E7097B9E}"/>
          </ac:spMkLst>
        </pc:spChg>
        <pc:grpChg chg="mod">
          <ac:chgData name="Susana Cordoba" userId="686e4c8e-46e0-4291-b235-19de48f9164f" providerId="ADAL" clId="{9E1708AD-945B-4634-B1D9-59B3F37E1709}" dt="2025-04-23T20:13:40.777" v="813" actId="1076"/>
          <ac:grpSpMkLst>
            <pc:docMk/>
            <pc:sldMk cId="433940014" sldId="281"/>
            <ac:grpSpMk id="18" creationId="{DAD53194-52FF-EF93-D32B-B9A84AA08F2F}"/>
          </ac:grpSpMkLst>
        </pc:grpChg>
        <pc:picChg chg="add mod">
          <ac:chgData name="Susana Cordoba" userId="686e4c8e-46e0-4291-b235-19de48f9164f" providerId="ADAL" clId="{9E1708AD-945B-4634-B1D9-59B3F37E1709}" dt="2025-04-23T20:13:39.073" v="812" actId="14100"/>
          <ac:picMkLst>
            <pc:docMk/>
            <pc:sldMk cId="433940014" sldId="281"/>
            <ac:picMk id="3" creationId="{3DF056EE-01EC-21F4-3F41-39FB9BABD389}"/>
          </ac:picMkLst>
        </pc:picChg>
      </pc:sldChg>
      <pc:sldChg chg="modSp add del mod ord">
        <pc:chgData name="Susana Cordoba" userId="686e4c8e-46e0-4291-b235-19de48f9164f" providerId="ADAL" clId="{9E1708AD-945B-4634-B1D9-59B3F37E1709}" dt="2025-04-23T23:36:42.562" v="1165" actId="2696"/>
        <pc:sldMkLst>
          <pc:docMk/>
          <pc:sldMk cId="2190975202" sldId="282"/>
        </pc:sldMkLst>
      </pc:sldChg>
      <pc:sldChg chg="modSp add mod">
        <pc:chgData name="Susana Cordoba" userId="686e4c8e-46e0-4291-b235-19de48f9164f" providerId="ADAL" clId="{9E1708AD-945B-4634-B1D9-59B3F37E1709}" dt="2025-04-23T23:38:56.681" v="1180" actId="113"/>
        <pc:sldMkLst>
          <pc:docMk/>
          <pc:sldMk cId="1146726142" sldId="283"/>
        </pc:sldMkLst>
        <pc:spChg chg="mod">
          <ac:chgData name="Susana Cordoba" userId="686e4c8e-46e0-4291-b235-19de48f9164f" providerId="ADAL" clId="{9E1708AD-945B-4634-B1D9-59B3F37E1709}" dt="2025-04-23T20:19:32.174" v="873"/>
          <ac:spMkLst>
            <pc:docMk/>
            <pc:sldMk cId="1146726142" sldId="283"/>
            <ac:spMk id="2" creationId="{7E5CA672-730C-0CE7-C9C4-7AA676E276FF}"/>
          </ac:spMkLst>
        </pc:spChg>
        <pc:spChg chg="mod">
          <ac:chgData name="Susana Cordoba" userId="686e4c8e-46e0-4291-b235-19de48f9164f" providerId="ADAL" clId="{9E1708AD-945B-4634-B1D9-59B3F37E1709}" dt="2025-04-23T23:38:56.681" v="1180" actId="113"/>
          <ac:spMkLst>
            <pc:docMk/>
            <pc:sldMk cId="1146726142" sldId="283"/>
            <ac:spMk id="5" creationId="{E0EF60EC-4D0C-6753-CF46-E35B6AF74396}"/>
          </ac:spMkLst>
        </pc:spChg>
      </pc:sldChg>
      <pc:sldChg chg="modSp add mod">
        <pc:chgData name="Susana Cordoba" userId="686e4c8e-46e0-4291-b235-19de48f9164f" providerId="ADAL" clId="{9E1708AD-945B-4634-B1D9-59B3F37E1709}" dt="2025-04-23T23:39:05.829" v="1181" actId="255"/>
        <pc:sldMkLst>
          <pc:docMk/>
          <pc:sldMk cId="3732569113" sldId="284"/>
        </pc:sldMkLst>
        <pc:spChg chg="mod">
          <ac:chgData name="Susana Cordoba" userId="686e4c8e-46e0-4291-b235-19de48f9164f" providerId="ADAL" clId="{9E1708AD-945B-4634-B1D9-59B3F37E1709}" dt="2025-04-23T20:19:28.209" v="872"/>
          <ac:spMkLst>
            <pc:docMk/>
            <pc:sldMk cId="3732569113" sldId="284"/>
            <ac:spMk id="2" creationId="{07FD6EC0-E9E9-7DA1-B919-EBFE923E332E}"/>
          </ac:spMkLst>
        </pc:spChg>
        <pc:spChg chg="mod">
          <ac:chgData name="Susana Cordoba" userId="686e4c8e-46e0-4291-b235-19de48f9164f" providerId="ADAL" clId="{9E1708AD-945B-4634-B1D9-59B3F37E1709}" dt="2025-04-23T23:39:05.829" v="1181" actId="255"/>
          <ac:spMkLst>
            <pc:docMk/>
            <pc:sldMk cId="3732569113" sldId="284"/>
            <ac:spMk id="5" creationId="{3792C38D-2572-11A4-8C3F-646FE8D9ED66}"/>
          </ac:spMkLst>
        </pc:spChg>
        <pc:picChg chg="mod">
          <ac:chgData name="Susana Cordoba" userId="686e4c8e-46e0-4291-b235-19de48f9164f" providerId="ADAL" clId="{9E1708AD-945B-4634-B1D9-59B3F37E1709}" dt="2025-04-23T20:19:23.977" v="871" actId="1076"/>
          <ac:picMkLst>
            <pc:docMk/>
            <pc:sldMk cId="3732569113" sldId="284"/>
            <ac:picMk id="3" creationId="{F813F8DF-57FE-98E1-6316-ED875E5B7AD4}"/>
          </ac:picMkLst>
        </pc:picChg>
      </pc:sldChg>
      <pc:sldChg chg="modSp add mod">
        <pc:chgData name="Susana Cordoba" userId="686e4c8e-46e0-4291-b235-19de48f9164f" providerId="ADAL" clId="{9E1708AD-945B-4634-B1D9-59B3F37E1709}" dt="2025-04-23T23:39:33.166" v="1183" actId="255"/>
        <pc:sldMkLst>
          <pc:docMk/>
          <pc:sldMk cId="641638316" sldId="285"/>
        </pc:sldMkLst>
        <pc:spChg chg="mod">
          <ac:chgData name="Susana Cordoba" userId="686e4c8e-46e0-4291-b235-19de48f9164f" providerId="ADAL" clId="{9E1708AD-945B-4634-B1D9-59B3F37E1709}" dt="2025-04-23T20:20:27.499" v="881" actId="1076"/>
          <ac:spMkLst>
            <pc:docMk/>
            <pc:sldMk cId="641638316" sldId="285"/>
            <ac:spMk id="2" creationId="{E124E626-4B7A-2E11-AE5E-3D27AE6B00F8}"/>
          </ac:spMkLst>
        </pc:spChg>
        <pc:spChg chg="mod">
          <ac:chgData name="Susana Cordoba" userId="686e4c8e-46e0-4291-b235-19de48f9164f" providerId="ADAL" clId="{9E1708AD-945B-4634-B1D9-59B3F37E1709}" dt="2025-04-23T23:39:33.166" v="1183" actId="255"/>
          <ac:spMkLst>
            <pc:docMk/>
            <pc:sldMk cId="641638316" sldId="285"/>
            <ac:spMk id="5" creationId="{E2776208-E964-B389-4F39-F4CC65AF4A75}"/>
          </ac:spMkLst>
        </pc:spChg>
      </pc:sldChg>
      <pc:sldChg chg="modSp add mod">
        <pc:chgData name="Susana Cordoba" userId="686e4c8e-46e0-4291-b235-19de48f9164f" providerId="ADAL" clId="{9E1708AD-945B-4634-B1D9-59B3F37E1709}" dt="2025-04-23T23:53:22.776" v="1266" actId="313"/>
        <pc:sldMkLst>
          <pc:docMk/>
          <pc:sldMk cId="1045924881" sldId="286"/>
        </pc:sldMkLst>
        <pc:spChg chg="mod">
          <ac:chgData name="Susana Cordoba" userId="686e4c8e-46e0-4291-b235-19de48f9164f" providerId="ADAL" clId="{9E1708AD-945B-4634-B1D9-59B3F37E1709}" dt="2025-04-23T20:21:30.114" v="892" actId="1076"/>
          <ac:spMkLst>
            <pc:docMk/>
            <pc:sldMk cId="1045924881" sldId="286"/>
            <ac:spMk id="2" creationId="{01DB53EB-6D1F-5CEE-5BDB-64E9028F57E6}"/>
          </ac:spMkLst>
        </pc:spChg>
        <pc:spChg chg="mod">
          <ac:chgData name="Susana Cordoba" userId="686e4c8e-46e0-4291-b235-19de48f9164f" providerId="ADAL" clId="{9E1708AD-945B-4634-B1D9-59B3F37E1709}" dt="2025-04-23T23:53:22.776" v="1266" actId="313"/>
          <ac:spMkLst>
            <pc:docMk/>
            <pc:sldMk cId="1045924881" sldId="286"/>
            <ac:spMk id="5" creationId="{BF06546F-F8BF-0043-9B3A-44F46C623283}"/>
          </ac:spMkLst>
        </pc:spChg>
      </pc:sldChg>
      <pc:sldChg chg="addSp modSp add mod">
        <pc:chgData name="Susana Cordoba" userId="686e4c8e-46e0-4291-b235-19de48f9164f" providerId="ADAL" clId="{9E1708AD-945B-4634-B1D9-59B3F37E1709}" dt="2025-04-23T23:41:46.857" v="1196" actId="1076"/>
        <pc:sldMkLst>
          <pc:docMk/>
          <pc:sldMk cId="3839564674" sldId="287"/>
        </pc:sldMkLst>
        <pc:spChg chg="mod">
          <ac:chgData name="Susana Cordoba" userId="686e4c8e-46e0-4291-b235-19de48f9164f" providerId="ADAL" clId="{9E1708AD-945B-4634-B1D9-59B3F37E1709}" dt="2025-04-23T20:23:54.585" v="923" actId="20577"/>
          <ac:spMkLst>
            <pc:docMk/>
            <pc:sldMk cId="3839564674" sldId="287"/>
            <ac:spMk id="2" creationId="{BE330702-57C8-6D04-F117-B4022B6CA892}"/>
          </ac:spMkLst>
        </pc:spChg>
        <pc:spChg chg="mod">
          <ac:chgData name="Susana Cordoba" userId="686e4c8e-46e0-4291-b235-19de48f9164f" providerId="ADAL" clId="{9E1708AD-945B-4634-B1D9-59B3F37E1709}" dt="2025-04-23T23:41:40.449" v="1195" actId="1076"/>
          <ac:spMkLst>
            <pc:docMk/>
            <pc:sldMk cId="3839564674" sldId="287"/>
            <ac:spMk id="5" creationId="{A279C61F-30F2-809F-8975-415CB2C2B561}"/>
          </ac:spMkLst>
        </pc:spChg>
        <pc:picChg chg="add mod">
          <ac:chgData name="Susana Cordoba" userId="686e4c8e-46e0-4291-b235-19de48f9164f" providerId="ADAL" clId="{9E1708AD-945B-4634-B1D9-59B3F37E1709}" dt="2025-04-23T23:41:46.857" v="1196" actId="1076"/>
          <ac:picMkLst>
            <pc:docMk/>
            <pc:sldMk cId="3839564674" sldId="287"/>
            <ac:picMk id="4" creationId="{AC2D06AD-1ACA-9632-4F1C-D3A6CFBACAE7}"/>
          </ac:picMkLst>
        </pc:picChg>
        <pc:picChg chg="add mod">
          <ac:chgData name="Susana Cordoba" userId="686e4c8e-46e0-4291-b235-19de48f9164f" providerId="ADAL" clId="{9E1708AD-945B-4634-B1D9-59B3F37E1709}" dt="2025-04-23T20:23:58.502" v="924" actId="1076"/>
          <ac:picMkLst>
            <pc:docMk/>
            <pc:sldMk cId="3839564674" sldId="287"/>
            <ac:picMk id="6" creationId="{8DF4E4D4-58A0-1712-331A-2C9C956D67B4}"/>
          </ac:picMkLst>
        </pc:picChg>
      </pc:sldChg>
      <pc:sldChg chg="delSp modSp add mod">
        <pc:chgData name="Susana Cordoba" userId="686e4c8e-46e0-4291-b235-19de48f9164f" providerId="ADAL" clId="{9E1708AD-945B-4634-B1D9-59B3F37E1709}" dt="2025-04-23T23:42:06.403" v="1198" actId="255"/>
        <pc:sldMkLst>
          <pc:docMk/>
          <pc:sldMk cId="22986887" sldId="288"/>
        </pc:sldMkLst>
        <pc:spChg chg="mod">
          <ac:chgData name="Susana Cordoba" userId="686e4c8e-46e0-4291-b235-19de48f9164f" providerId="ADAL" clId="{9E1708AD-945B-4634-B1D9-59B3F37E1709}" dt="2025-04-23T20:25:16.898" v="939" actId="1076"/>
          <ac:spMkLst>
            <pc:docMk/>
            <pc:sldMk cId="22986887" sldId="288"/>
            <ac:spMk id="2" creationId="{569C9367-1DD8-C6E2-D1F1-6944C901DBA3}"/>
          </ac:spMkLst>
        </pc:spChg>
        <pc:spChg chg="mod">
          <ac:chgData name="Susana Cordoba" userId="686e4c8e-46e0-4291-b235-19de48f9164f" providerId="ADAL" clId="{9E1708AD-945B-4634-B1D9-59B3F37E1709}" dt="2025-04-23T23:42:06.403" v="1198" actId="255"/>
          <ac:spMkLst>
            <pc:docMk/>
            <pc:sldMk cId="22986887" sldId="288"/>
            <ac:spMk id="5" creationId="{5FED9A90-A69C-C329-14CB-ACF07317D286}"/>
          </ac:spMkLst>
        </pc:spChg>
      </pc:sldChg>
      <pc:sldChg chg="modSp add mod">
        <pc:chgData name="Susana Cordoba" userId="686e4c8e-46e0-4291-b235-19de48f9164f" providerId="ADAL" clId="{9E1708AD-945B-4634-B1D9-59B3F37E1709}" dt="2025-04-23T23:42:22.968" v="1199" actId="255"/>
        <pc:sldMkLst>
          <pc:docMk/>
          <pc:sldMk cId="3066509800" sldId="289"/>
        </pc:sldMkLst>
        <pc:spChg chg="mod">
          <ac:chgData name="Susana Cordoba" userId="686e4c8e-46e0-4291-b235-19de48f9164f" providerId="ADAL" clId="{9E1708AD-945B-4634-B1D9-59B3F37E1709}" dt="2025-04-23T20:25:50.250" v="943"/>
          <ac:spMkLst>
            <pc:docMk/>
            <pc:sldMk cId="3066509800" sldId="289"/>
            <ac:spMk id="2" creationId="{6949F7BC-147F-5798-11A7-0C50D5981EF7}"/>
          </ac:spMkLst>
        </pc:spChg>
        <pc:spChg chg="mod">
          <ac:chgData name="Susana Cordoba" userId="686e4c8e-46e0-4291-b235-19de48f9164f" providerId="ADAL" clId="{9E1708AD-945B-4634-B1D9-59B3F37E1709}" dt="2025-04-23T23:42:22.968" v="1199" actId="255"/>
          <ac:spMkLst>
            <pc:docMk/>
            <pc:sldMk cId="3066509800" sldId="289"/>
            <ac:spMk id="5" creationId="{6211A557-140D-9BD0-AA4C-823E4E93226B}"/>
          </ac:spMkLst>
        </pc:spChg>
      </pc:sldChg>
      <pc:sldChg chg="modSp add mod">
        <pc:chgData name="Susana Cordoba" userId="686e4c8e-46e0-4291-b235-19de48f9164f" providerId="ADAL" clId="{9E1708AD-945B-4634-B1D9-59B3F37E1709}" dt="2025-04-23T23:42:45.058" v="1201" actId="255"/>
        <pc:sldMkLst>
          <pc:docMk/>
          <pc:sldMk cId="3515239761" sldId="290"/>
        </pc:sldMkLst>
        <pc:spChg chg="mod">
          <ac:chgData name="Susana Cordoba" userId="686e4c8e-46e0-4291-b235-19de48f9164f" providerId="ADAL" clId="{9E1708AD-945B-4634-B1D9-59B3F37E1709}" dt="2025-04-23T20:26:30.897" v="964" actId="20577"/>
          <ac:spMkLst>
            <pc:docMk/>
            <pc:sldMk cId="3515239761" sldId="290"/>
            <ac:spMk id="2" creationId="{BA0E926A-B56C-6F71-E628-F631A9938534}"/>
          </ac:spMkLst>
        </pc:spChg>
        <pc:spChg chg="mod">
          <ac:chgData name="Susana Cordoba" userId="686e4c8e-46e0-4291-b235-19de48f9164f" providerId="ADAL" clId="{9E1708AD-945B-4634-B1D9-59B3F37E1709}" dt="2025-04-23T23:42:45.058" v="1201" actId="255"/>
          <ac:spMkLst>
            <pc:docMk/>
            <pc:sldMk cId="3515239761" sldId="290"/>
            <ac:spMk id="5" creationId="{C53A75B9-A3BA-588D-CAAF-210B7F4A2D72}"/>
          </ac:spMkLst>
        </pc:spChg>
      </pc:sldChg>
      <pc:sldChg chg="modSp add mod">
        <pc:chgData name="Susana Cordoba" userId="686e4c8e-46e0-4291-b235-19de48f9164f" providerId="ADAL" clId="{9E1708AD-945B-4634-B1D9-59B3F37E1709}" dt="2025-04-23T23:43:06.833" v="1203" actId="1076"/>
        <pc:sldMkLst>
          <pc:docMk/>
          <pc:sldMk cId="2592715771" sldId="291"/>
        </pc:sldMkLst>
        <pc:spChg chg="mod">
          <ac:chgData name="Susana Cordoba" userId="686e4c8e-46e0-4291-b235-19de48f9164f" providerId="ADAL" clId="{9E1708AD-945B-4634-B1D9-59B3F37E1709}" dt="2025-04-23T20:28:08.849" v="979"/>
          <ac:spMkLst>
            <pc:docMk/>
            <pc:sldMk cId="2592715771" sldId="291"/>
            <ac:spMk id="2" creationId="{41788640-3D67-A564-7132-1988F42BA8AF}"/>
          </ac:spMkLst>
        </pc:spChg>
        <pc:spChg chg="mod">
          <ac:chgData name="Susana Cordoba" userId="686e4c8e-46e0-4291-b235-19de48f9164f" providerId="ADAL" clId="{9E1708AD-945B-4634-B1D9-59B3F37E1709}" dt="2025-04-23T23:43:06.833" v="1203" actId="1076"/>
          <ac:spMkLst>
            <pc:docMk/>
            <pc:sldMk cId="2592715771" sldId="291"/>
            <ac:spMk id="5" creationId="{ACC11879-60D9-6188-4174-49202F7D0199}"/>
          </ac:spMkLst>
        </pc:spChg>
      </pc:sldChg>
      <pc:sldChg chg="modSp add mod">
        <pc:chgData name="Susana Cordoba" userId="686e4c8e-46e0-4291-b235-19de48f9164f" providerId="ADAL" clId="{9E1708AD-945B-4634-B1D9-59B3F37E1709}" dt="2025-04-23T23:43:32.058" v="1204" actId="255"/>
        <pc:sldMkLst>
          <pc:docMk/>
          <pc:sldMk cId="2471534444" sldId="292"/>
        </pc:sldMkLst>
        <pc:spChg chg="mod">
          <ac:chgData name="Susana Cordoba" userId="686e4c8e-46e0-4291-b235-19de48f9164f" providerId="ADAL" clId="{9E1708AD-945B-4634-B1D9-59B3F37E1709}" dt="2025-04-23T20:28:36.400" v="983"/>
          <ac:spMkLst>
            <pc:docMk/>
            <pc:sldMk cId="2471534444" sldId="292"/>
            <ac:spMk id="2" creationId="{BE8A16DC-F793-77D6-36DD-DEB49BF7FD01}"/>
          </ac:spMkLst>
        </pc:spChg>
        <pc:spChg chg="mod">
          <ac:chgData name="Susana Cordoba" userId="686e4c8e-46e0-4291-b235-19de48f9164f" providerId="ADAL" clId="{9E1708AD-945B-4634-B1D9-59B3F37E1709}" dt="2025-04-23T23:43:32.058" v="1204" actId="255"/>
          <ac:spMkLst>
            <pc:docMk/>
            <pc:sldMk cId="2471534444" sldId="292"/>
            <ac:spMk id="5" creationId="{FA203647-E837-5F05-0CFF-1AB68D1593BE}"/>
          </ac:spMkLst>
        </pc:spChg>
      </pc:sldChg>
      <pc:sldChg chg="modSp add mod">
        <pc:chgData name="Susana Cordoba" userId="686e4c8e-46e0-4291-b235-19de48f9164f" providerId="ADAL" clId="{9E1708AD-945B-4634-B1D9-59B3F37E1709}" dt="2025-04-23T23:44:12.438" v="1209" actId="255"/>
        <pc:sldMkLst>
          <pc:docMk/>
          <pc:sldMk cId="3563278428" sldId="293"/>
        </pc:sldMkLst>
        <pc:spChg chg="mod">
          <ac:chgData name="Susana Cordoba" userId="686e4c8e-46e0-4291-b235-19de48f9164f" providerId="ADAL" clId="{9E1708AD-945B-4634-B1D9-59B3F37E1709}" dt="2025-04-23T23:43:59.554" v="1207" actId="1076"/>
          <ac:spMkLst>
            <pc:docMk/>
            <pc:sldMk cId="3563278428" sldId="293"/>
            <ac:spMk id="2" creationId="{6BBD7EC3-8790-1037-986F-1FB33646483E}"/>
          </ac:spMkLst>
        </pc:spChg>
        <pc:spChg chg="mod">
          <ac:chgData name="Susana Cordoba" userId="686e4c8e-46e0-4291-b235-19de48f9164f" providerId="ADAL" clId="{9E1708AD-945B-4634-B1D9-59B3F37E1709}" dt="2025-04-23T23:44:12.438" v="1209" actId="255"/>
          <ac:spMkLst>
            <pc:docMk/>
            <pc:sldMk cId="3563278428" sldId="293"/>
            <ac:spMk id="5" creationId="{93942FC2-095B-FB61-EF32-65BF43C43EEC}"/>
          </ac:spMkLst>
        </pc:spChg>
        <pc:picChg chg="mod">
          <ac:chgData name="Susana Cordoba" userId="686e4c8e-46e0-4291-b235-19de48f9164f" providerId="ADAL" clId="{9E1708AD-945B-4634-B1D9-59B3F37E1709}" dt="2025-04-23T20:30:43.172" v="1001" actId="1076"/>
          <ac:picMkLst>
            <pc:docMk/>
            <pc:sldMk cId="3563278428" sldId="293"/>
            <ac:picMk id="3" creationId="{E422031A-CE06-777C-BC6B-BFCBD4B4AD90}"/>
          </ac:picMkLst>
        </pc:picChg>
      </pc:sldChg>
      <pc:sldChg chg="add">
        <pc:chgData name="Susana Cordoba" userId="686e4c8e-46e0-4291-b235-19de48f9164f" providerId="ADAL" clId="{9E1708AD-945B-4634-B1D9-59B3F37E1709}" dt="2025-04-23T23:01:57.092" v="1149"/>
        <pc:sldMkLst>
          <pc:docMk/>
          <pc:sldMk cId="2267371347" sldId="294"/>
        </pc:sldMkLst>
      </pc:sldChg>
      <pc:sldChg chg="add del">
        <pc:chgData name="Susana Cordoba" userId="686e4c8e-46e0-4291-b235-19de48f9164f" providerId="ADAL" clId="{9E1708AD-945B-4634-B1D9-59B3F37E1709}" dt="2025-04-23T20:37:51.737" v="1109" actId="2696"/>
        <pc:sldMkLst>
          <pc:docMk/>
          <pc:sldMk cId="2723939367" sldId="294"/>
        </pc:sldMkLst>
      </pc:sldChg>
      <pc:sldChg chg="add del">
        <pc:chgData name="Susana Cordoba" userId="686e4c8e-46e0-4291-b235-19de48f9164f" providerId="ADAL" clId="{9E1708AD-945B-4634-B1D9-59B3F37E1709}" dt="2025-04-23T23:01:54.046" v="1148" actId="47"/>
        <pc:sldMkLst>
          <pc:docMk/>
          <pc:sldMk cId="540433662" sldId="295"/>
        </pc:sldMkLst>
      </pc:sldChg>
      <pc:sldChg chg="modSp add mod">
        <pc:chgData name="Susana Cordoba" userId="686e4c8e-46e0-4291-b235-19de48f9164f" providerId="ADAL" clId="{9E1708AD-945B-4634-B1D9-59B3F37E1709}" dt="2025-04-23T23:48:48.445" v="1257" actId="1076"/>
        <pc:sldMkLst>
          <pc:docMk/>
          <pc:sldMk cId="1881429458" sldId="295"/>
        </pc:sldMkLst>
        <pc:spChg chg="mod">
          <ac:chgData name="Susana Cordoba" userId="686e4c8e-46e0-4291-b235-19de48f9164f" providerId="ADAL" clId="{9E1708AD-945B-4634-B1D9-59B3F37E1709}" dt="2025-04-23T23:48:48.445" v="1257" actId="1076"/>
          <ac:spMkLst>
            <pc:docMk/>
            <pc:sldMk cId="1881429458" sldId="295"/>
            <ac:spMk id="5" creationId="{434BDE90-B25E-03A5-049C-2B76B6DECD0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646785" y="0"/>
            <a:ext cx="4663903" cy="10287000"/>
          </a:xfrm>
          <a:custGeom>
            <a:avLst/>
            <a:gdLst/>
            <a:ahLst/>
            <a:cxnLst/>
            <a:rect l="l" t="t" r="r" b="b"/>
            <a:pathLst>
              <a:path w="4641215" h="12047709">
                <a:moveTo>
                  <a:pt x="0" y="0"/>
                </a:moveTo>
                <a:lnTo>
                  <a:pt x="4641215" y="0"/>
                </a:lnTo>
                <a:lnTo>
                  <a:pt x="4641215" y="12047709"/>
                </a:lnTo>
                <a:lnTo>
                  <a:pt x="0" y="12047709"/>
                </a:lnTo>
                <a:lnTo>
                  <a:pt x="0" y="0"/>
                </a:lnTo>
                <a:close/>
              </a:path>
            </a:pathLst>
          </a:custGeom>
          <a:blipFill>
            <a:blip r:embed="rId2">
              <a:alphaModFix amt="92000"/>
              <a:extLst>
                <a:ext uri="{96DAC541-7B7A-43D3-8B79-37D633B846F1}">
                  <asvg:svgBlip xmlns:asvg="http://schemas.microsoft.com/office/drawing/2016/SVG/main" r:embed="rId3"/>
                </a:ext>
              </a:extLst>
            </a:blip>
            <a:stretch>
              <a:fillRect r="-362037"/>
            </a:stretch>
          </a:blipFill>
        </p:spPr>
        <p:txBody>
          <a:bodyPr/>
          <a:lstStyle/>
          <a:p>
            <a:endParaRPr lang="en-GB"/>
          </a:p>
        </p:txBody>
      </p:sp>
      <p:grpSp>
        <p:nvGrpSpPr>
          <p:cNvPr id="29" name="Group 7">
            <a:extLst>
              <a:ext uri="{FF2B5EF4-FFF2-40B4-BE49-F238E27FC236}">
                <a16:creationId xmlns:a16="http://schemas.microsoft.com/office/drawing/2014/main" id="{B66E5A26-9D6F-EAB5-96EB-847DFAC47492}"/>
              </a:ext>
            </a:extLst>
          </p:cNvPr>
          <p:cNvGrpSpPr>
            <a:grpSpLocks noChangeAspect="1"/>
          </p:cNvGrpSpPr>
          <p:nvPr/>
        </p:nvGrpSpPr>
        <p:grpSpPr>
          <a:xfrm>
            <a:off x="11006077" y="1556676"/>
            <a:ext cx="7117830" cy="7090026"/>
            <a:chOff x="0" y="0"/>
            <a:chExt cx="6502400" cy="6477000"/>
          </a:xfrm>
        </p:grpSpPr>
        <p:sp>
          <p:nvSpPr>
            <p:cNvPr id="30" name="Freeform 8">
              <a:extLst>
                <a:ext uri="{FF2B5EF4-FFF2-40B4-BE49-F238E27FC236}">
                  <a16:creationId xmlns:a16="http://schemas.microsoft.com/office/drawing/2014/main" id="{CD721C16-01EA-866E-DE51-1A60358766D3}"/>
                </a:ext>
              </a:extLst>
            </p:cNvPr>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4"/>
              <a:stretch>
                <a:fillRect l="223" t="-6179" r="223" b="-6179"/>
              </a:stretch>
            </a:blipFill>
          </p:spPr>
          <p:txBody>
            <a:bodyPr/>
            <a:lstStyle/>
            <a:p>
              <a:endParaRPr lang="en-GB"/>
            </a:p>
          </p:txBody>
        </p:sp>
        <p:sp>
          <p:nvSpPr>
            <p:cNvPr id="31" name="Freeform 9">
              <a:extLst>
                <a:ext uri="{FF2B5EF4-FFF2-40B4-BE49-F238E27FC236}">
                  <a16:creationId xmlns:a16="http://schemas.microsoft.com/office/drawing/2014/main" id="{F48718F9-9A21-6F4D-C705-7A19C0E169E4}"/>
                </a:ext>
              </a:extLst>
            </p:cNvPr>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solidFill>
          </p:spPr>
          <p:txBody>
            <a:bodyPr/>
            <a:lstStyle/>
            <a:p>
              <a:endParaRPr lang="en-GB"/>
            </a:p>
          </p:txBody>
        </p:sp>
      </p:grpSp>
      <p:sp>
        <p:nvSpPr>
          <p:cNvPr id="6" name="Freeform 6"/>
          <p:cNvSpPr/>
          <p:nvPr/>
        </p:nvSpPr>
        <p:spPr>
          <a:xfrm>
            <a:off x="616316" y="6316368"/>
            <a:ext cx="1811177" cy="559818"/>
          </a:xfrm>
          <a:custGeom>
            <a:avLst/>
            <a:gdLst/>
            <a:ahLst/>
            <a:cxnLst/>
            <a:rect l="l" t="t" r="r" b="b"/>
            <a:pathLst>
              <a:path w="1811177" h="559818">
                <a:moveTo>
                  <a:pt x="0" y="0"/>
                </a:moveTo>
                <a:lnTo>
                  <a:pt x="1811177" y="0"/>
                </a:lnTo>
                <a:lnTo>
                  <a:pt x="1811177" y="559819"/>
                </a:lnTo>
                <a:lnTo>
                  <a:pt x="0" y="5598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7" name="Group 7"/>
          <p:cNvGrpSpPr>
            <a:grpSpLocks noChangeAspect="1"/>
          </p:cNvGrpSpPr>
          <p:nvPr/>
        </p:nvGrpSpPr>
        <p:grpSpPr>
          <a:xfrm>
            <a:off x="681334" y="327524"/>
            <a:ext cx="2226043" cy="2226034"/>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a:stretch>
            </a:blipFill>
          </p:spPr>
          <p:txBody>
            <a:bodyPr/>
            <a:lstStyle/>
            <a:p>
              <a:endParaRPr lang="en-GB"/>
            </a:p>
          </p:txBody>
        </p:sp>
      </p:grpSp>
      <p:sp>
        <p:nvSpPr>
          <p:cNvPr id="10" name="Freeform 10"/>
          <p:cNvSpPr/>
          <p:nvPr/>
        </p:nvSpPr>
        <p:spPr>
          <a:xfrm>
            <a:off x="567915" y="7856574"/>
            <a:ext cx="2216551" cy="1053750"/>
          </a:xfrm>
          <a:custGeom>
            <a:avLst/>
            <a:gdLst/>
            <a:ahLst/>
            <a:cxnLst/>
            <a:rect l="l" t="t" r="r" b="b"/>
            <a:pathLst>
              <a:path w="2360318" h="991334">
                <a:moveTo>
                  <a:pt x="0" y="0"/>
                </a:moveTo>
                <a:lnTo>
                  <a:pt x="2360319" y="0"/>
                </a:lnTo>
                <a:lnTo>
                  <a:pt x="2360319" y="991334"/>
                </a:lnTo>
                <a:lnTo>
                  <a:pt x="0" y="991334"/>
                </a:lnTo>
                <a:lnTo>
                  <a:pt x="0" y="0"/>
                </a:lnTo>
                <a:close/>
              </a:path>
            </a:pathLst>
          </a:custGeom>
          <a:blipFill>
            <a:blip r:embed="rId8"/>
            <a:stretch>
              <a:fillRect/>
            </a:stretch>
          </a:blipFill>
        </p:spPr>
        <p:txBody>
          <a:bodyPr/>
          <a:lstStyle/>
          <a:p>
            <a:endParaRPr lang="en-GB"/>
          </a:p>
        </p:txBody>
      </p:sp>
      <p:sp>
        <p:nvSpPr>
          <p:cNvPr id="11" name="Freeform 11"/>
          <p:cNvSpPr/>
          <p:nvPr/>
        </p:nvSpPr>
        <p:spPr>
          <a:xfrm>
            <a:off x="2890171" y="7789072"/>
            <a:ext cx="2544101" cy="952512"/>
          </a:xfrm>
          <a:custGeom>
            <a:avLst/>
            <a:gdLst/>
            <a:ahLst/>
            <a:cxnLst/>
            <a:rect l="l" t="t" r="r" b="b"/>
            <a:pathLst>
              <a:path w="2709114" h="896092">
                <a:moveTo>
                  <a:pt x="0" y="0"/>
                </a:moveTo>
                <a:lnTo>
                  <a:pt x="2709114" y="0"/>
                </a:lnTo>
                <a:lnTo>
                  <a:pt x="2709114" y="896091"/>
                </a:lnTo>
                <a:lnTo>
                  <a:pt x="0" y="896091"/>
                </a:lnTo>
                <a:lnTo>
                  <a:pt x="0" y="0"/>
                </a:lnTo>
                <a:close/>
              </a:path>
            </a:pathLst>
          </a:custGeom>
          <a:blipFill>
            <a:blip r:embed="rId9"/>
            <a:stretch>
              <a:fillRect/>
            </a:stretch>
          </a:blipFill>
        </p:spPr>
        <p:txBody>
          <a:bodyPr/>
          <a:lstStyle/>
          <a:p>
            <a:endParaRPr lang="en-GB" dirty="0"/>
          </a:p>
        </p:txBody>
      </p:sp>
      <p:sp>
        <p:nvSpPr>
          <p:cNvPr id="12" name="Freeform 12"/>
          <p:cNvSpPr/>
          <p:nvPr/>
        </p:nvSpPr>
        <p:spPr>
          <a:xfrm>
            <a:off x="7571554" y="7958543"/>
            <a:ext cx="1811592" cy="728830"/>
          </a:xfrm>
          <a:custGeom>
            <a:avLst/>
            <a:gdLst/>
            <a:ahLst/>
            <a:cxnLst/>
            <a:rect l="l" t="t" r="r" b="b"/>
            <a:pathLst>
              <a:path w="1929093" h="810543">
                <a:moveTo>
                  <a:pt x="0" y="0"/>
                </a:moveTo>
                <a:lnTo>
                  <a:pt x="1929093" y="0"/>
                </a:lnTo>
                <a:lnTo>
                  <a:pt x="1929093" y="810543"/>
                </a:lnTo>
                <a:lnTo>
                  <a:pt x="0" y="810543"/>
                </a:lnTo>
                <a:lnTo>
                  <a:pt x="0" y="0"/>
                </a:lnTo>
                <a:close/>
              </a:path>
            </a:pathLst>
          </a:custGeom>
          <a:blipFill>
            <a:blip r:embed="rId10"/>
            <a:stretch>
              <a:fillRect/>
            </a:stretch>
          </a:blipFill>
        </p:spPr>
        <p:txBody>
          <a:bodyPr/>
          <a:lstStyle/>
          <a:p>
            <a:endParaRPr lang="en-GB"/>
          </a:p>
        </p:txBody>
      </p:sp>
      <p:sp>
        <p:nvSpPr>
          <p:cNvPr id="13" name="Freeform 13"/>
          <p:cNvSpPr/>
          <p:nvPr/>
        </p:nvSpPr>
        <p:spPr>
          <a:xfrm>
            <a:off x="5724133" y="7667787"/>
            <a:ext cx="1337415" cy="1206646"/>
          </a:xfrm>
          <a:custGeom>
            <a:avLst/>
            <a:gdLst/>
            <a:ahLst/>
            <a:cxnLst/>
            <a:rect l="l" t="t" r="r" b="b"/>
            <a:pathLst>
              <a:path w="1337415" h="1206646">
                <a:moveTo>
                  <a:pt x="0" y="0"/>
                </a:moveTo>
                <a:lnTo>
                  <a:pt x="1337416" y="0"/>
                </a:lnTo>
                <a:lnTo>
                  <a:pt x="1337416" y="1206645"/>
                </a:lnTo>
                <a:lnTo>
                  <a:pt x="0" y="1206645"/>
                </a:lnTo>
                <a:lnTo>
                  <a:pt x="0" y="0"/>
                </a:lnTo>
                <a:close/>
              </a:path>
            </a:pathLst>
          </a:custGeom>
          <a:blipFill>
            <a:blip r:embed="rId11"/>
            <a:stretch>
              <a:fillRect/>
            </a:stretch>
          </a:blipFill>
        </p:spPr>
        <p:txBody>
          <a:bodyPr/>
          <a:lstStyle/>
          <a:p>
            <a:endParaRPr lang="en-GB"/>
          </a:p>
        </p:txBody>
      </p:sp>
      <p:sp>
        <p:nvSpPr>
          <p:cNvPr id="18" name="TextBox 18"/>
          <p:cNvSpPr txBox="1"/>
          <p:nvPr/>
        </p:nvSpPr>
        <p:spPr>
          <a:xfrm>
            <a:off x="575871" y="7251959"/>
            <a:ext cx="9273694" cy="295081"/>
          </a:xfrm>
          <a:prstGeom prst="rect">
            <a:avLst/>
          </a:prstGeom>
        </p:spPr>
        <p:txBody>
          <a:bodyPr lIns="0" tIns="0" rIns="0" bIns="0" rtlCol="0" anchor="t">
            <a:spAutoFit/>
          </a:bodyPr>
          <a:lstStyle/>
          <a:p>
            <a:pPr algn="l">
              <a:lnSpc>
                <a:spcPts val="2484"/>
              </a:lnSpc>
              <a:spcBef>
                <a:spcPct val="0"/>
              </a:spcBef>
            </a:pPr>
            <a:r>
              <a:rPr lang="en-US" sz="1774" dirty="0">
                <a:solidFill>
                  <a:srgbClr val="000000"/>
                </a:solidFill>
                <a:latin typeface="Gotham" panose="020B0604020202020204" charset="0"/>
                <a:ea typeface="Poppins"/>
                <a:cs typeface="Gotham" panose="020B0604020202020204" charset="0"/>
                <a:sym typeface="Poppins"/>
              </a:rPr>
              <a:t>An initiative brought to you by selected Chambers of Commerce across the UK</a:t>
            </a:r>
          </a:p>
        </p:txBody>
      </p:sp>
      <p:grpSp>
        <p:nvGrpSpPr>
          <p:cNvPr id="19" name="Group 17">
            <a:extLst>
              <a:ext uri="{FF2B5EF4-FFF2-40B4-BE49-F238E27FC236}">
                <a16:creationId xmlns:a16="http://schemas.microsoft.com/office/drawing/2014/main" id="{673B9C81-6684-B2B8-13EC-C2750D452DE3}"/>
              </a:ext>
            </a:extLst>
          </p:cNvPr>
          <p:cNvGrpSpPr/>
          <p:nvPr/>
        </p:nvGrpSpPr>
        <p:grpSpPr>
          <a:xfrm>
            <a:off x="600049" y="8868651"/>
            <a:ext cx="9022007" cy="1012988"/>
            <a:chOff x="0" y="0"/>
            <a:chExt cx="13164136" cy="1352507"/>
          </a:xfrm>
        </p:grpSpPr>
        <p:sp>
          <p:nvSpPr>
            <p:cNvPr id="21" name="Freeform 18">
              <a:extLst>
                <a:ext uri="{FF2B5EF4-FFF2-40B4-BE49-F238E27FC236}">
                  <a16:creationId xmlns:a16="http://schemas.microsoft.com/office/drawing/2014/main" id="{86075C25-FEB2-2E12-DDEF-64F3E2FE9EFB}"/>
                </a:ext>
              </a:extLst>
            </p:cNvPr>
            <p:cNvSpPr/>
            <p:nvPr/>
          </p:nvSpPr>
          <p:spPr>
            <a:xfrm>
              <a:off x="3235169" y="211967"/>
              <a:ext cx="2021081" cy="1100821"/>
            </a:xfrm>
            <a:custGeom>
              <a:avLst/>
              <a:gdLst/>
              <a:ahLst/>
              <a:cxnLst/>
              <a:rect l="l" t="t" r="r" b="b"/>
              <a:pathLst>
                <a:path w="2021081" h="1100821">
                  <a:moveTo>
                    <a:pt x="0" y="0"/>
                  </a:moveTo>
                  <a:lnTo>
                    <a:pt x="2021081" y="0"/>
                  </a:lnTo>
                  <a:lnTo>
                    <a:pt x="2021081" y="1100821"/>
                  </a:lnTo>
                  <a:lnTo>
                    <a:pt x="0" y="1100821"/>
                  </a:lnTo>
                  <a:lnTo>
                    <a:pt x="0" y="0"/>
                  </a:lnTo>
                  <a:close/>
                </a:path>
              </a:pathLst>
            </a:custGeom>
            <a:blipFill>
              <a:blip r:embed="rId12"/>
              <a:stretch>
                <a:fillRect l="-3398" r="-3398"/>
              </a:stretch>
            </a:blipFill>
          </p:spPr>
          <p:txBody>
            <a:bodyPr/>
            <a:lstStyle/>
            <a:p>
              <a:endParaRPr lang="en-GB"/>
            </a:p>
          </p:txBody>
        </p:sp>
        <p:sp>
          <p:nvSpPr>
            <p:cNvPr id="22" name="Freeform 19">
              <a:extLst>
                <a:ext uri="{FF2B5EF4-FFF2-40B4-BE49-F238E27FC236}">
                  <a16:creationId xmlns:a16="http://schemas.microsoft.com/office/drawing/2014/main" id="{CF49BF84-1924-E858-243A-67B621FDD3D1}"/>
                </a:ext>
              </a:extLst>
            </p:cNvPr>
            <p:cNvSpPr/>
            <p:nvPr/>
          </p:nvSpPr>
          <p:spPr>
            <a:xfrm>
              <a:off x="8245112" y="307389"/>
              <a:ext cx="2211750" cy="909977"/>
            </a:xfrm>
            <a:custGeom>
              <a:avLst/>
              <a:gdLst/>
              <a:ahLst/>
              <a:cxnLst/>
              <a:rect l="l" t="t" r="r" b="b"/>
              <a:pathLst>
                <a:path w="2211750" h="909977">
                  <a:moveTo>
                    <a:pt x="0" y="0"/>
                  </a:moveTo>
                  <a:lnTo>
                    <a:pt x="2211750" y="0"/>
                  </a:lnTo>
                  <a:lnTo>
                    <a:pt x="2211750" y="909977"/>
                  </a:lnTo>
                  <a:lnTo>
                    <a:pt x="0" y="909977"/>
                  </a:lnTo>
                  <a:lnTo>
                    <a:pt x="0" y="0"/>
                  </a:lnTo>
                  <a:close/>
                </a:path>
              </a:pathLst>
            </a:custGeom>
            <a:blipFill>
              <a:blip r:embed="rId13"/>
              <a:stretch>
                <a:fillRect/>
              </a:stretch>
            </a:blipFill>
          </p:spPr>
          <p:txBody>
            <a:bodyPr/>
            <a:lstStyle/>
            <a:p>
              <a:endParaRPr lang="en-GB"/>
            </a:p>
          </p:txBody>
        </p:sp>
        <p:sp>
          <p:nvSpPr>
            <p:cNvPr id="23" name="Freeform 20">
              <a:extLst>
                <a:ext uri="{FF2B5EF4-FFF2-40B4-BE49-F238E27FC236}">
                  <a16:creationId xmlns:a16="http://schemas.microsoft.com/office/drawing/2014/main" id="{93FAEDC0-9187-8E92-17C3-1A6233035C34}"/>
                </a:ext>
              </a:extLst>
            </p:cNvPr>
            <p:cNvSpPr/>
            <p:nvPr/>
          </p:nvSpPr>
          <p:spPr>
            <a:xfrm>
              <a:off x="5639370" y="307389"/>
              <a:ext cx="2173080" cy="909977"/>
            </a:xfrm>
            <a:custGeom>
              <a:avLst/>
              <a:gdLst/>
              <a:ahLst/>
              <a:cxnLst/>
              <a:rect l="l" t="t" r="r" b="b"/>
              <a:pathLst>
                <a:path w="2173080" h="909977">
                  <a:moveTo>
                    <a:pt x="0" y="0"/>
                  </a:moveTo>
                  <a:lnTo>
                    <a:pt x="2173080" y="0"/>
                  </a:lnTo>
                  <a:lnTo>
                    <a:pt x="2173080" y="909977"/>
                  </a:lnTo>
                  <a:lnTo>
                    <a:pt x="0" y="909977"/>
                  </a:lnTo>
                  <a:lnTo>
                    <a:pt x="0" y="0"/>
                  </a:lnTo>
                  <a:close/>
                </a:path>
              </a:pathLst>
            </a:custGeom>
            <a:blipFill>
              <a:blip r:embed="rId14"/>
              <a:stretch>
                <a:fillRect/>
              </a:stretch>
            </a:blipFill>
          </p:spPr>
          <p:txBody>
            <a:bodyPr/>
            <a:lstStyle/>
            <a:p>
              <a:endParaRPr lang="en-GB"/>
            </a:p>
          </p:txBody>
        </p:sp>
        <p:sp>
          <p:nvSpPr>
            <p:cNvPr id="24" name="Freeform 21">
              <a:extLst>
                <a:ext uri="{FF2B5EF4-FFF2-40B4-BE49-F238E27FC236}">
                  <a16:creationId xmlns:a16="http://schemas.microsoft.com/office/drawing/2014/main" id="{461DA77B-6351-8AAD-7E9F-2A41CBC89B05}"/>
                </a:ext>
              </a:extLst>
            </p:cNvPr>
            <p:cNvSpPr/>
            <p:nvPr/>
          </p:nvSpPr>
          <p:spPr>
            <a:xfrm>
              <a:off x="10792492" y="211967"/>
              <a:ext cx="2371643" cy="1140540"/>
            </a:xfrm>
            <a:custGeom>
              <a:avLst/>
              <a:gdLst/>
              <a:ahLst/>
              <a:cxnLst/>
              <a:rect l="l" t="t" r="r" b="b"/>
              <a:pathLst>
                <a:path w="2371643" h="1140540">
                  <a:moveTo>
                    <a:pt x="0" y="0"/>
                  </a:moveTo>
                  <a:lnTo>
                    <a:pt x="2371644" y="0"/>
                  </a:lnTo>
                  <a:lnTo>
                    <a:pt x="2371644" y="1140540"/>
                  </a:lnTo>
                  <a:lnTo>
                    <a:pt x="0" y="1140540"/>
                  </a:lnTo>
                  <a:lnTo>
                    <a:pt x="0" y="0"/>
                  </a:lnTo>
                  <a:close/>
                </a:path>
              </a:pathLst>
            </a:custGeom>
            <a:blipFill>
              <a:blip r:embed="rId15"/>
              <a:stretch>
                <a:fillRect l="-36684" t="-26997" r="-31500" b="-41266"/>
              </a:stretch>
            </a:blipFill>
          </p:spPr>
          <p:txBody>
            <a:bodyPr/>
            <a:lstStyle/>
            <a:p>
              <a:endParaRPr lang="en-GB"/>
            </a:p>
          </p:txBody>
        </p:sp>
        <p:sp>
          <p:nvSpPr>
            <p:cNvPr id="25" name="Freeform 22">
              <a:extLst>
                <a:ext uri="{FF2B5EF4-FFF2-40B4-BE49-F238E27FC236}">
                  <a16:creationId xmlns:a16="http://schemas.microsoft.com/office/drawing/2014/main" id="{BFB630DD-7268-8F9F-03E5-46F82685A129}"/>
                </a:ext>
              </a:extLst>
            </p:cNvPr>
            <p:cNvSpPr/>
            <p:nvPr/>
          </p:nvSpPr>
          <p:spPr>
            <a:xfrm>
              <a:off x="0" y="0"/>
              <a:ext cx="2907144" cy="1217366"/>
            </a:xfrm>
            <a:custGeom>
              <a:avLst/>
              <a:gdLst/>
              <a:ahLst/>
              <a:cxnLst/>
              <a:rect l="l" t="t" r="r" b="b"/>
              <a:pathLst>
                <a:path w="2907144" h="1217366">
                  <a:moveTo>
                    <a:pt x="0" y="0"/>
                  </a:moveTo>
                  <a:lnTo>
                    <a:pt x="2907144" y="0"/>
                  </a:lnTo>
                  <a:lnTo>
                    <a:pt x="2907144" y="1217366"/>
                  </a:lnTo>
                  <a:lnTo>
                    <a:pt x="0" y="1217366"/>
                  </a:lnTo>
                  <a:lnTo>
                    <a:pt x="0" y="0"/>
                  </a:lnTo>
                  <a:close/>
                </a:path>
              </a:pathLst>
            </a:custGeom>
            <a:blipFill>
              <a:blip r:embed="rId16"/>
              <a:stretch>
                <a:fillRect/>
              </a:stretch>
            </a:blipFill>
          </p:spPr>
          <p:txBody>
            <a:bodyPr/>
            <a:lstStyle/>
            <a:p>
              <a:endParaRPr lang="en-GB"/>
            </a:p>
          </p:txBody>
        </p:sp>
      </p:grpSp>
      <p:grpSp>
        <p:nvGrpSpPr>
          <p:cNvPr id="26" name="Group 10">
            <a:extLst>
              <a:ext uri="{FF2B5EF4-FFF2-40B4-BE49-F238E27FC236}">
                <a16:creationId xmlns:a16="http://schemas.microsoft.com/office/drawing/2014/main" id="{AAAE396C-6159-BBEB-225F-0782F60B90B0}"/>
              </a:ext>
            </a:extLst>
          </p:cNvPr>
          <p:cNvGrpSpPr>
            <a:grpSpLocks noChangeAspect="1"/>
          </p:cNvGrpSpPr>
          <p:nvPr/>
        </p:nvGrpSpPr>
        <p:grpSpPr>
          <a:xfrm>
            <a:off x="10981767" y="1588809"/>
            <a:ext cx="7153833" cy="7108007"/>
            <a:chOff x="0" y="0"/>
            <a:chExt cx="6502400" cy="6477000"/>
          </a:xfrm>
        </p:grpSpPr>
        <p:sp>
          <p:nvSpPr>
            <p:cNvPr id="27" name="Freeform 11">
              <a:extLst>
                <a:ext uri="{FF2B5EF4-FFF2-40B4-BE49-F238E27FC236}">
                  <a16:creationId xmlns:a16="http://schemas.microsoft.com/office/drawing/2014/main" id="{4173B967-17BC-D8E9-AB88-D7FF2BA81F7E}"/>
                </a:ext>
              </a:extLst>
            </p:cNvPr>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17">
                <a:alphaModFix amt="63000"/>
              </a:blip>
              <a:stretch>
                <a:fillRect l="-34726" r="-34726"/>
              </a:stretch>
            </a:blipFill>
          </p:spPr>
          <p:txBody>
            <a:bodyPr/>
            <a:lstStyle/>
            <a:p>
              <a:endParaRPr lang="en-GB"/>
            </a:p>
          </p:txBody>
        </p:sp>
        <p:sp>
          <p:nvSpPr>
            <p:cNvPr id="28" name="Freeform 12">
              <a:extLst>
                <a:ext uri="{FF2B5EF4-FFF2-40B4-BE49-F238E27FC236}">
                  <a16:creationId xmlns:a16="http://schemas.microsoft.com/office/drawing/2014/main" id="{A7A81001-5EC0-94AD-76DD-994DFF3A0170}"/>
                </a:ext>
              </a:extLst>
            </p:cNvPr>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alpha val="62745"/>
              </a:srgbClr>
            </a:solidFill>
          </p:spPr>
          <p:txBody>
            <a:bodyPr/>
            <a:lstStyle/>
            <a:p>
              <a:endParaRPr lang="en-GB"/>
            </a:p>
          </p:txBody>
        </p:sp>
      </p:grpSp>
      <p:sp>
        <p:nvSpPr>
          <p:cNvPr id="32" name="TextBox 23">
            <a:extLst>
              <a:ext uri="{FF2B5EF4-FFF2-40B4-BE49-F238E27FC236}">
                <a16:creationId xmlns:a16="http://schemas.microsoft.com/office/drawing/2014/main" id="{91AC2E43-41FD-4FA8-DFA8-514EC53C35C8}"/>
              </a:ext>
            </a:extLst>
          </p:cNvPr>
          <p:cNvSpPr txBox="1"/>
          <p:nvPr/>
        </p:nvSpPr>
        <p:spPr>
          <a:xfrm>
            <a:off x="611554" y="2833880"/>
            <a:ext cx="10661964" cy="1629729"/>
          </a:xfrm>
          <a:prstGeom prst="rect">
            <a:avLst/>
          </a:prstGeom>
        </p:spPr>
        <p:txBody>
          <a:bodyPr lIns="0" tIns="0" rIns="0" bIns="0" rtlCol="0" anchor="t">
            <a:spAutoFit/>
          </a:bodyPr>
          <a:lstStyle/>
          <a:p>
            <a:pPr algn="l">
              <a:lnSpc>
                <a:spcPts val="8332"/>
              </a:lnSpc>
            </a:pPr>
            <a:r>
              <a:rPr lang="en-US" sz="5952" dirty="0">
                <a:solidFill>
                  <a:srgbClr val="05216C"/>
                </a:solidFill>
                <a:latin typeface="Anton"/>
                <a:ea typeface="Anton"/>
                <a:cs typeface="Anton"/>
                <a:sym typeface="Anton"/>
              </a:rPr>
              <a:t>US TARIFFS AND IMPACT ON UK TRADE </a:t>
            </a:r>
          </a:p>
          <a:p>
            <a:pPr algn="l">
              <a:lnSpc>
                <a:spcPts val="4662"/>
              </a:lnSpc>
            </a:pPr>
            <a:r>
              <a:rPr lang="en-US" sz="3330" dirty="0">
                <a:solidFill>
                  <a:srgbClr val="05216C"/>
                </a:solidFill>
                <a:latin typeface="Gotham 1"/>
                <a:ea typeface="Gotham 1"/>
                <a:cs typeface="Gotham 1"/>
                <a:sym typeface="Gotham 1"/>
              </a:rPr>
              <a:t>ASSESSING IMPACT, MANAGING UNCERTAINTY </a:t>
            </a:r>
          </a:p>
        </p:txBody>
      </p:sp>
      <p:sp>
        <p:nvSpPr>
          <p:cNvPr id="33" name="TextBox 24">
            <a:extLst>
              <a:ext uri="{FF2B5EF4-FFF2-40B4-BE49-F238E27FC236}">
                <a16:creationId xmlns:a16="http://schemas.microsoft.com/office/drawing/2014/main" id="{9368D09E-1ABD-6D66-61F4-83084513C4A0}"/>
              </a:ext>
            </a:extLst>
          </p:cNvPr>
          <p:cNvSpPr txBox="1"/>
          <p:nvPr/>
        </p:nvSpPr>
        <p:spPr>
          <a:xfrm>
            <a:off x="574431" y="4728205"/>
            <a:ext cx="8706770" cy="1323567"/>
          </a:xfrm>
          <a:prstGeom prst="rect">
            <a:avLst/>
          </a:prstGeom>
        </p:spPr>
        <p:txBody>
          <a:bodyPr lIns="0" tIns="0" rIns="0" bIns="0" rtlCol="0" anchor="t">
            <a:spAutoFit/>
          </a:bodyPr>
          <a:lstStyle/>
          <a:p>
            <a:pPr algn="l">
              <a:lnSpc>
                <a:spcPts val="5356"/>
              </a:lnSpc>
            </a:pPr>
            <a:r>
              <a:rPr lang="en-US" sz="3826" dirty="0">
                <a:solidFill>
                  <a:srgbClr val="000000"/>
                </a:solidFill>
                <a:latin typeface="Gotham 2" panose="020B0604020202020204" charset="0"/>
                <a:ea typeface="Gotham 1"/>
                <a:cs typeface="Gotham 2" panose="020B0604020202020204" charset="0"/>
                <a:sym typeface="Gotham 1"/>
              </a:rPr>
              <a:t>24th APRIL 2025</a:t>
            </a:r>
          </a:p>
          <a:p>
            <a:pPr algn="l">
              <a:lnSpc>
                <a:spcPts val="5356"/>
              </a:lnSpc>
              <a:spcBef>
                <a:spcPct val="0"/>
              </a:spcBef>
            </a:pPr>
            <a:r>
              <a:rPr lang="en-US" sz="3826" dirty="0">
                <a:solidFill>
                  <a:srgbClr val="000000"/>
                </a:solidFill>
                <a:latin typeface="Gotham 2" panose="020B0604020202020204" charset="0"/>
                <a:ea typeface="Gotham 1"/>
                <a:cs typeface="Gotham 2" panose="020B0604020202020204" charset="0"/>
                <a:sym typeface="Gotham 1"/>
              </a:rPr>
              <a:t>12:00-13:00 UK TIME VIA ZOOM</a:t>
            </a:r>
          </a:p>
        </p:txBody>
      </p:sp>
      <p:sp>
        <p:nvSpPr>
          <p:cNvPr id="3" name="TextBox 18">
            <a:extLst>
              <a:ext uri="{FF2B5EF4-FFF2-40B4-BE49-F238E27FC236}">
                <a16:creationId xmlns:a16="http://schemas.microsoft.com/office/drawing/2014/main" id="{542735B4-903D-899C-F871-5CE3F06BF3B7}"/>
              </a:ext>
            </a:extLst>
          </p:cNvPr>
          <p:cNvSpPr txBox="1"/>
          <p:nvPr/>
        </p:nvSpPr>
        <p:spPr>
          <a:xfrm>
            <a:off x="10044817" y="7251959"/>
            <a:ext cx="1943716" cy="295081"/>
          </a:xfrm>
          <a:prstGeom prst="rect">
            <a:avLst/>
          </a:prstGeom>
        </p:spPr>
        <p:txBody>
          <a:bodyPr wrap="square" lIns="0" tIns="0" rIns="0" bIns="0" rtlCol="0" anchor="t">
            <a:spAutoFit/>
          </a:bodyPr>
          <a:lstStyle/>
          <a:p>
            <a:pPr algn="l">
              <a:lnSpc>
                <a:spcPts val="2484"/>
              </a:lnSpc>
              <a:spcBef>
                <a:spcPct val="0"/>
              </a:spcBef>
            </a:pPr>
            <a:r>
              <a:rPr lang="en-US" sz="1774" dirty="0">
                <a:solidFill>
                  <a:srgbClr val="000000"/>
                </a:solidFill>
                <a:latin typeface="Gotham" panose="020B0604020202020204" charset="0"/>
                <a:ea typeface="Poppins"/>
                <a:cs typeface="Gotham" panose="020B0604020202020204" charset="0"/>
                <a:sym typeface="Poppins"/>
              </a:rPr>
              <a:t>Supported by</a:t>
            </a:r>
          </a:p>
        </p:txBody>
      </p:sp>
      <p:pic>
        <p:nvPicPr>
          <p:cNvPr id="5" name="Picture 4" descr="A black and white sign with white text&#10;&#10;AI-generated content may be incorrect.">
            <a:extLst>
              <a:ext uri="{FF2B5EF4-FFF2-40B4-BE49-F238E27FC236}">
                <a16:creationId xmlns:a16="http://schemas.microsoft.com/office/drawing/2014/main" id="{AE3B91AF-9BA0-5131-1153-6BB182BCF88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778493" y="4811267"/>
            <a:ext cx="2731014" cy="664465"/>
          </a:xfrm>
          <a:prstGeom prst="rect">
            <a:avLst/>
          </a:prstGeom>
        </p:spPr>
      </p:pic>
      <p:pic>
        <p:nvPicPr>
          <p:cNvPr id="14" name="Picture 13" descr="A blue text on a black background&#10;&#10;AI-generated content may be incorrect.">
            <a:extLst>
              <a:ext uri="{FF2B5EF4-FFF2-40B4-BE49-F238E27FC236}">
                <a16:creationId xmlns:a16="http://schemas.microsoft.com/office/drawing/2014/main" id="{BA35748C-AACD-4584-B455-6DE6CFC8F5B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044816" y="7958543"/>
            <a:ext cx="2314831" cy="5638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24993-FA49-2654-0F12-70FF6E605D73}"/>
            </a:ext>
          </a:extLst>
        </p:cNvPr>
        <p:cNvGrpSpPr/>
        <p:nvPr/>
      </p:nvGrpSpPr>
      <p:grpSpPr>
        <a:xfrm>
          <a:off x="0" y="0"/>
          <a:ext cx="0" cy="0"/>
          <a:chOff x="0" y="0"/>
          <a:chExt cx="0" cy="0"/>
        </a:xfrm>
      </p:grpSpPr>
      <p:sp>
        <p:nvSpPr>
          <p:cNvPr id="15" name="AutoShape 15">
            <a:extLst>
              <a:ext uri="{FF2B5EF4-FFF2-40B4-BE49-F238E27FC236}">
                <a16:creationId xmlns:a16="http://schemas.microsoft.com/office/drawing/2014/main" id="{A0A8D119-8807-127C-A7EB-F049DF64E7D9}"/>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Content Placeholder 2">
            <a:extLst>
              <a:ext uri="{FF2B5EF4-FFF2-40B4-BE49-F238E27FC236}">
                <a16:creationId xmlns:a16="http://schemas.microsoft.com/office/drawing/2014/main" id="{3F26B966-DA35-2EAE-4A12-296125BA16EC}"/>
              </a:ext>
            </a:extLst>
          </p:cNvPr>
          <p:cNvSpPr>
            <a:spLocks noGrp="1"/>
          </p:cNvSpPr>
          <p:nvPr/>
        </p:nvSpPr>
        <p:spPr>
          <a:xfrm>
            <a:off x="1099497" y="1866900"/>
            <a:ext cx="16340470" cy="628275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000"/>
              </a:spcAft>
            </a:pPr>
            <a:r>
              <a:rPr lang="en-US" sz="2600" dirty="0">
                <a:latin typeface="Gotham" panose="020B0604020202020204" charset="0"/>
                <a:cs typeface="Gotham" panose="020B0604020202020204" charset="0"/>
              </a:rPr>
              <a:t>10% global baseline tariff on all imports applied from </a:t>
            </a:r>
            <a:r>
              <a:rPr lang="en-US" sz="2600" b="1" dirty="0">
                <a:latin typeface="Gotham" panose="020B0604020202020204" charset="0"/>
                <a:cs typeface="Gotham" panose="020B0604020202020204" charset="0"/>
              </a:rPr>
              <a:t>5 April.</a:t>
            </a:r>
          </a:p>
          <a:p>
            <a:pPr>
              <a:lnSpc>
                <a:spcPct val="100000"/>
              </a:lnSpc>
              <a:spcAft>
                <a:spcPts val="1000"/>
              </a:spcAft>
            </a:pPr>
            <a:r>
              <a:rPr lang="en-US" sz="2600" dirty="0">
                <a:latin typeface="Gotham" panose="020B0604020202020204" charset="0"/>
                <a:cs typeface="Gotham" panose="020B0604020202020204" charset="0"/>
              </a:rPr>
              <a:t>Beyond the baseline, differential tariffs country by country represent biggest shift in global goods trade since 1947. Tension with WTO rules.</a:t>
            </a:r>
          </a:p>
          <a:p>
            <a:pPr>
              <a:lnSpc>
                <a:spcPct val="100000"/>
              </a:lnSpc>
              <a:spcAft>
                <a:spcPts val="1000"/>
              </a:spcAft>
            </a:pPr>
            <a:r>
              <a:rPr lang="en-US" sz="2600" dirty="0">
                <a:latin typeface="Gotham" panose="020B0604020202020204" charset="0"/>
                <a:cs typeface="Gotham" panose="020B0604020202020204" charset="0"/>
              </a:rPr>
              <a:t>Pharmaceuticals, semiconductors, lumber, copper, energy, critical minerals, steel, aluminium excluded. From </a:t>
            </a:r>
            <a:r>
              <a:rPr lang="en-US" sz="2600" b="1" dirty="0">
                <a:latin typeface="Gotham" panose="020B0604020202020204" charset="0"/>
                <a:cs typeface="Gotham" panose="020B0604020202020204" charset="0"/>
              </a:rPr>
              <a:t>11 April </a:t>
            </a:r>
            <a:r>
              <a:rPr lang="en-US" sz="2600" dirty="0">
                <a:latin typeface="Gotham" panose="020B0604020202020204" charset="0"/>
                <a:cs typeface="Gotham" panose="020B0604020202020204" charset="0"/>
              </a:rPr>
              <a:t>smartphones, computers and devices, flatscreen TVs, solar cells, memory drives, solid state storage drives exempt from the new tariffs.</a:t>
            </a:r>
          </a:p>
          <a:p>
            <a:pPr>
              <a:lnSpc>
                <a:spcPct val="100000"/>
              </a:lnSpc>
              <a:spcAft>
                <a:spcPts val="1000"/>
              </a:spcAft>
            </a:pPr>
            <a:r>
              <a:rPr lang="en-US" sz="2600" dirty="0">
                <a:latin typeface="Gotham" panose="020B0604020202020204" charset="0"/>
                <a:cs typeface="Gotham" panose="020B0604020202020204" charset="0"/>
              </a:rPr>
              <a:t>May be further sectoral tariffs announced eventually on pharmaceutical, semiconductors and critical minerals.</a:t>
            </a:r>
          </a:p>
          <a:p>
            <a:pPr>
              <a:lnSpc>
                <a:spcPct val="100000"/>
              </a:lnSpc>
              <a:spcAft>
                <a:spcPts val="1000"/>
              </a:spcAft>
            </a:pPr>
            <a:r>
              <a:rPr lang="en-US" sz="2600" dirty="0">
                <a:latin typeface="Gotham" panose="020B0604020202020204" charset="0"/>
                <a:cs typeface="Gotham" panose="020B0604020202020204" charset="0"/>
              </a:rPr>
              <a:t>Duties not stacked – so no supplement on steel/aluminium/automotive tariffs.</a:t>
            </a:r>
          </a:p>
          <a:p>
            <a:pPr>
              <a:lnSpc>
                <a:spcPct val="100000"/>
              </a:lnSpc>
              <a:spcAft>
                <a:spcPts val="1000"/>
              </a:spcAft>
            </a:pPr>
            <a:r>
              <a:rPr lang="en-US" sz="2600" b="1" dirty="0">
                <a:latin typeface="Gotham" panose="020B0604020202020204" charset="0"/>
                <a:cs typeface="Gotham" panose="020B0604020202020204" charset="0"/>
              </a:rPr>
              <a:t>9 April </a:t>
            </a:r>
            <a:r>
              <a:rPr lang="en-US" sz="2600" dirty="0">
                <a:latin typeface="Gotham" panose="020B0604020202020204" charset="0"/>
                <a:cs typeface="Gotham" panose="020B0604020202020204" charset="0"/>
              </a:rPr>
              <a:t>– further reciprocal duties applied if tariff assessment made beyond 10% for individual states, but have been suspended for 90 days for non-retaliating countries.</a:t>
            </a:r>
          </a:p>
          <a:p>
            <a:pPr>
              <a:lnSpc>
                <a:spcPct val="100000"/>
              </a:lnSpc>
              <a:spcAft>
                <a:spcPts val="1000"/>
              </a:spcAft>
            </a:pPr>
            <a:r>
              <a:rPr lang="en-US" sz="2600" dirty="0">
                <a:latin typeface="Gotham" panose="020B0604020202020204" charset="0"/>
                <a:cs typeface="Gotham" panose="020B0604020202020204" charset="0"/>
              </a:rPr>
              <a:t>These duties are not cumulative with the sectoral tariffs announced.</a:t>
            </a:r>
          </a:p>
          <a:p>
            <a:pPr>
              <a:lnSpc>
                <a:spcPct val="100000"/>
              </a:lnSpc>
              <a:spcAft>
                <a:spcPts val="1000"/>
              </a:spcAft>
            </a:pPr>
            <a:r>
              <a:rPr lang="en-US" sz="2600" dirty="0">
                <a:latin typeface="Gotham" panose="020B0604020202020204" charset="0"/>
                <a:cs typeface="Gotham" panose="020B0604020202020204" charset="0"/>
              </a:rPr>
              <a:t>China is the exception – it now faces additional duties since start of 2025 of 145% as at </a:t>
            </a:r>
            <a:r>
              <a:rPr lang="en-US" sz="2600" b="1" dirty="0">
                <a:latin typeface="Gotham" panose="020B0604020202020204" charset="0"/>
                <a:cs typeface="Gotham" panose="020B0604020202020204" charset="0"/>
              </a:rPr>
              <a:t>10 April.</a:t>
            </a:r>
          </a:p>
          <a:p>
            <a:pPr lvl="1">
              <a:lnSpc>
                <a:spcPct val="100000"/>
              </a:lnSpc>
              <a:spcAft>
                <a:spcPts val="1000"/>
              </a:spcAft>
            </a:pPr>
            <a:endParaRPr lang="en-US" sz="2600" dirty="0">
              <a:latin typeface="Gotham" panose="020B0604020202020204" charset="0"/>
              <a:cs typeface="Gotham" panose="020B0604020202020204" charset="0"/>
            </a:endParaRPr>
          </a:p>
        </p:txBody>
      </p:sp>
      <p:sp>
        <p:nvSpPr>
          <p:cNvPr id="3" name="TextBox 2">
            <a:extLst>
              <a:ext uri="{FF2B5EF4-FFF2-40B4-BE49-F238E27FC236}">
                <a16:creationId xmlns:a16="http://schemas.microsoft.com/office/drawing/2014/main" id="{E74F92F2-A367-9681-510C-D9DCCB4D693E}"/>
              </a:ext>
            </a:extLst>
          </p:cNvPr>
          <p:cNvSpPr txBox="1"/>
          <p:nvPr/>
        </p:nvSpPr>
        <p:spPr>
          <a:xfrm>
            <a:off x="1371600" y="674663"/>
            <a:ext cx="13076249" cy="1026563"/>
          </a:xfrm>
          <a:prstGeom prst="rect">
            <a:avLst/>
          </a:prstGeom>
        </p:spPr>
        <p:txBody>
          <a:bodyPr wrap="square" lIns="0" tIns="0" rIns="0" bIns="0" rtlCol="0" anchor="t">
            <a:spAutoFit/>
          </a:bodyPr>
          <a:lstStyle/>
          <a:p>
            <a:pPr marL="0" marR="0" lvl="0" indent="0" algn="l" defTabSz="914400" rtl="0" eaLnBrk="1" fontAlgn="auto" latinLnBrk="0" hangingPunct="1">
              <a:lnSpc>
                <a:spcPts val="8400"/>
              </a:lnSpc>
              <a:spcBef>
                <a:spcPts val="0"/>
              </a:spcBef>
              <a:spcAft>
                <a:spcPts val="0"/>
              </a:spcAft>
              <a:buClrTx/>
              <a:buSzTx/>
              <a:buFontTx/>
              <a:buNone/>
              <a:tabLst/>
              <a:defRPr/>
            </a:pPr>
            <a:r>
              <a:rPr lang="en-US" sz="6500" dirty="0">
                <a:solidFill>
                  <a:srgbClr val="05216C"/>
                </a:solidFill>
                <a:latin typeface="Anton"/>
              </a:rPr>
              <a:t>US TARIFFS:  THE NEW PLAN</a:t>
            </a:r>
          </a:p>
        </p:txBody>
      </p:sp>
      <p:grpSp>
        <p:nvGrpSpPr>
          <p:cNvPr id="4" name="Group 18">
            <a:extLst>
              <a:ext uri="{FF2B5EF4-FFF2-40B4-BE49-F238E27FC236}">
                <a16:creationId xmlns:a16="http://schemas.microsoft.com/office/drawing/2014/main" id="{DC61072D-958C-500B-FA5B-BBF6B4E1FD74}"/>
              </a:ext>
            </a:extLst>
          </p:cNvPr>
          <p:cNvGrpSpPr>
            <a:grpSpLocks noChangeAspect="1"/>
          </p:cNvGrpSpPr>
          <p:nvPr/>
        </p:nvGrpSpPr>
        <p:grpSpPr>
          <a:xfrm>
            <a:off x="16002000" y="252066"/>
            <a:ext cx="1767241" cy="1767234"/>
            <a:chOff x="0" y="0"/>
            <a:chExt cx="6350000" cy="6349975"/>
          </a:xfrm>
        </p:grpSpPr>
        <p:sp>
          <p:nvSpPr>
            <p:cNvPr id="6" name="Freeform 19">
              <a:extLst>
                <a:ext uri="{FF2B5EF4-FFF2-40B4-BE49-F238E27FC236}">
                  <a16:creationId xmlns:a16="http://schemas.microsoft.com/office/drawing/2014/main" id="{49B71352-77F2-1EA9-BC20-D8FD09985504}"/>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 name="Picture 6">
            <a:extLst>
              <a:ext uri="{FF2B5EF4-FFF2-40B4-BE49-F238E27FC236}">
                <a16:creationId xmlns:a16="http://schemas.microsoft.com/office/drawing/2014/main" id="{E2DEB5CB-4C52-5834-FFFB-C54D206BC086}"/>
              </a:ext>
            </a:extLst>
          </p:cNvPr>
          <p:cNvPicPr>
            <a:picLocks noChangeAspect="1"/>
          </p:cNvPicPr>
          <p:nvPr/>
        </p:nvPicPr>
        <p:blipFill>
          <a:blip r:embed="rId3"/>
          <a:srcRect t="15333" b="19333"/>
          <a:stretch/>
        </p:blipFill>
        <p:spPr>
          <a:xfrm>
            <a:off x="13335000" y="414928"/>
            <a:ext cx="2507602" cy="1441509"/>
          </a:xfrm>
          <a:prstGeom prst="rect">
            <a:avLst/>
          </a:prstGeom>
        </p:spPr>
      </p:pic>
    </p:spTree>
    <p:extLst>
      <p:ext uri="{BB962C8B-B14F-4D97-AF65-F5344CB8AC3E}">
        <p14:creationId xmlns:p14="http://schemas.microsoft.com/office/powerpoint/2010/main" val="2640901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04600-96C5-F498-55AD-E16930605B4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E5F702A-510D-53E7-17D1-FCAF7F265CB1}"/>
              </a:ext>
            </a:extLst>
          </p:cNvPr>
          <p:cNvSpPr txBox="1"/>
          <p:nvPr/>
        </p:nvSpPr>
        <p:spPr>
          <a:xfrm>
            <a:off x="1154432" y="732035"/>
            <a:ext cx="13076249" cy="1023806"/>
          </a:xfrm>
          <a:prstGeom prst="rect">
            <a:avLst/>
          </a:prstGeom>
        </p:spPr>
        <p:txBody>
          <a:bodyPr wrap="square" lIns="0" tIns="0" rIns="0" bIns="0" rtlCol="0" anchor="t">
            <a:spAutoFit/>
          </a:bodyPr>
          <a:lstStyle/>
          <a:p>
            <a:pPr marL="0" marR="0" lvl="0" indent="0" algn="l" defTabSz="914400" rtl="0" eaLnBrk="1" fontAlgn="auto" latinLnBrk="0" hangingPunct="1">
              <a:lnSpc>
                <a:spcPts val="8400"/>
              </a:lnSpc>
              <a:spcBef>
                <a:spcPts val="0"/>
              </a:spcBef>
              <a:spcAft>
                <a:spcPts val="0"/>
              </a:spcAft>
              <a:buClrTx/>
              <a:buSzTx/>
              <a:buFontTx/>
              <a:buNone/>
              <a:tabLst/>
              <a:defRPr/>
            </a:pPr>
            <a:r>
              <a:rPr lang="en-US" sz="6500" dirty="0">
                <a:solidFill>
                  <a:srgbClr val="05216C"/>
                </a:solidFill>
                <a:latin typeface="Anton"/>
              </a:rPr>
              <a:t>US TARIFFS: THE NEW PLAN</a:t>
            </a:r>
          </a:p>
        </p:txBody>
      </p:sp>
      <p:sp>
        <p:nvSpPr>
          <p:cNvPr id="15" name="AutoShape 15">
            <a:extLst>
              <a:ext uri="{FF2B5EF4-FFF2-40B4-BE49-F238E27FC236}">
                <a16:creationId xmlns:a16="http://schemas.microsoft.com/office/drawing/2014/main" id="{0C441CA6-63D6-7FCF-7984-625C68D6EF39}"/>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0D03DE37-4A33-A194-895C-89FC613B9638}"/>
              </a:ext>
            </a:extLst>
          </p:cNvPr>
          <p:cNvGrpSpPr>
            <a:grpSpLocks noChangeAspect="1"/>
          </p:cNvGrpSpPr>
          <p:nvPr/>
        </p:nvGrpSpPr>
        <p:grpSpPr>
          <a:xfrm>
            <a:off x="15744825" y="160309"/>
            <a:ext cx="1995842" cy="1995835"/>
            <a:chOff x="0" y="0"/>
            <a:chExt cx="6350000" cy="6349975"/>
          </a:xfrm>
        </p:grpSpPr>
        <p:sp>
          <p:nvSpPr>
            <p:cNvPr id="19" name="Freeform 19">
              <a:extLst>
                <a:ext uri="{FF2B5EF4-FFF2-40B4-BE49-F238E27FC236}">
                  <a16:creationId xmlns:a16="http://schemas.microsoft.com/office/drawing/2014/main" id="{C0D36659-36AA-F60E-924B-C991AF4271EA}"/>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6D2DDAE4-97CC-BEA2-EA84-82AD2BA0D535}"/>
              </a:ext>
            </a:extLst>
          </p:cNvPr>
          <p:cNvSpPr>
            <a:spLocks noGrp="1"/>
          </p:cNvSpPr>
          <p:nvPr/>
        </p:nvSpPr>
        <p:spPr>
          <a:xfrm>
            <a:off x="1154432" y="2002124"/>
            <a:ext cx="16340470" cy="628275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600" dirty="0">
                <a:latin typeface="Gotham" panose="020B0604020202020204" charset="0"/>
                <a:cs typeface="Gotham" panose="020B0604020202020204" charset="0"/>
              </a:rPr>
              <a:t>How the US Government did the assessment for each country – focus on trade balances in goods.</a:t>
            </a:r>
          </a:p>
          <a:p>
            <a:pPr>
              <a:lnSpc>
                <a:spcPct val="100000"/>
              </a:lnSpc>
            </a:pPr>
            <a:r>
              <a:rPr lang="en-US" sz="2600" dirty="0">
                <a:latin typeface="Gotham" panose="020B0604020202020204" charset="0"/>
                <a:cs typeface="Gotham" panose="020B0604020202020204" charset="0"/>
              </a:rPr>
              <a:t>Reciprocal tariffs meant to examine line by line tariff, regulatory, fiscal issues in each trading market.</a:t>
            </a:r>
          </a:p>
          <a:p>
            <a:pPr>
              <a:lnSpc>
                <a:spcPct val="100000"/>
              </a:lnSpc>
            </a:pPr>
            <a:r>
              <a:rPr lang="en-US" sz="2600" dirty="0">
                <a:latin typeface="Gotham" panose="020B0604020202020204" charset="0"/>
                <a:cs typeface="Gotham" panose="020B0604020202020204" charset="0"/>
              </a:rPr>
              <a:t>Final plan applied a formula focused on goods trade surpluses between the US and trading partners.</a:t>
            </a:r>
          </a:p>
          <a:p>
            <a:pPr>
              <a:lnSpc>
                <a:spcPct val="100000"/>
              </a:lnSpc>
            </a:pPr>
            <a:r>
              <a:rPr lang="en-US" sz="2600" dirty="0">
                <a:latin typeface="Gotham" panose="020B0604020202020204" charset="0"/>
                <a:cs typeface="Gotham" panose="020B0604020202020204" charset="0"/>
              </a:rPr>
              <a:t>UK and Brazil both given 10% reciprocal tariff (the baseline) – average UK duties 1.3%, Brazil 13.29%</a:t>
            </a:r>
          </a:p>
          <a:p>
            <a:pPr>
              <a:lnSpc>
                <a:spcPct val="100000"/>
              </a:lnSpc>
            </a:pPr>
            <a:r>
              <a:rPr lang="en-US" sz="2600" dirty="0">
                <a:latin typeface="Gotham" panose="020B0604020202020204" charset="0"/>
                <a:cs typeface="Gotham" panose="020B0604020202020204" charset="0"/>
              </a:rPr>
              <a:t>Examples of country assessments for tariffs applied from 9 April (suspended for 90 days for non-retaliating states) – </a:t>
            </a:r>
          </a:p>
          <a:p>
            <a:pPr>
              <a:lnSpc>
                <a:spcPct val="100000"/>
              </a:lnSpc>
            </a:pPr>
            <a:r>
              <a:rPr lang="en-US" sz="2600" dirty="0">
                <a:latin typeface="Gotham" panose="020B0604020202020204" charset="0"/>
                <a:cs typeface="Gotham" panose="020B0604020202020204" charset="0"/>
              </a:rPr>
              <a:t>Vietnam 46%, Thailand 36%</a:t>
            </a:r>
          </a:p>
          <a:p>
            <a:pPr>
              <a:lnSpc>
                <a:spcPct val="100000"/>
              </a:lnSpc>
            </a:pPr>
            <a:r>
              <a:rPr lang="en-US" sz="2600" dirty="0">
                <a:latin typeface="Gotham" panose="020B0604020202020204" charset="0"/>
                <a:cs typeface="Gotham" panose="020B0604020202020204" charset="0"/>
              </a:rPr>
              <a:t>China 34% (now up to an additional 125%), Taiwan 32%, South Africa 30%</a:t>
            </a:r>
          </a:p>
          <a:p>
            <a:pPr>
              <a:lnSpc>
                <a:spcPct val="100000"/>
              </a:lnSpc>
            </a:pPr>
            <a:r>
              <a:rPr lang="en-US" sz="2600" dirty="0">
                <a:latin typeface="Gotham" panose="020B0604020202020204" charset="0"/>
                <a:cs typeface="Gotham" panose="020B0604020202020204" charset="0"/>
              </a:rPr>
              <a:t>Switzerland 31%, India 26%, South Korea 25%</a:t>
            </a:r>
          </a:p>
          <a:p>
            <a:pPr>
              <a:lnSpc>
                <a:spcPct val="100000"/>
              </a:lnSpc>
            </a:pPr>
            <a:r>
              <a:rPr lang="en-US" sz="2600" dirty="0">
                <a:latin typeface="Gotham" panose="020B0604020202020204" charset="0"/>
                <a:cs typeface="Gotham" panose="020B0604020202020204" charset="0"/>
              </a:rPr>
              <a:t>Japan 24%, EU 20%</a:t>
            </a:r>
          </a:p>
          <a:p>
            <a:pPr>
              <a:lnSpc>
                <a:spcPct val="100000"/>
              </a:lnSpc>
            </a:pPr>
            <a:r>
              <a:rPr lang="en-US" sz="2600" dirty="0">
                <a:latin typeface="Gotham" panose="020B0604020202020204" charset="0"/>
                <a:cs typeface="Gotham" panose="020B0604020202020204" charset="0"/>
              </a:rPr>
              <a:t>UK, Brazil 10% (baseline)</a:t>
            </a:r>
          </a:p>
          <a:p>
            <a:pPr lvl="1">
              <a:lnSpc>
                <a:spcPct val="100000"/>
              </a:lnSpc>
              <a:spcAft>
                <a:spcPts val="1000"/>
              </a:spcAft>
            </a:pPr>
            <a:endParaRPr lang="en-US" sz="2600" dirty="0">
              <a:latin typeface="Gotham" panose="020B0604020202020204" charset="0"/>
              <a:cs typeface="Gotham" panose="020B0604020202020204" charset="0"/>
            </a:endParaRPr>
          </a:p>
        </p:txBody>
      </p:sp>
      <p:pic>
        <p:nvPicPr>
          <p:cNvPr id="3" name="Picture 2">
            <a:extLst>
              <a:ext uri="{FF2B5EF4-FFF2-40B4-BE49-F238E27FC236}">
                <a16:creationId xmlns:a16="http://schemas.microsoft.com/office/drawing/2014/main" id="{7999991F-346C-CEED-F721-5499E7EEBA70}"/>
              </a:ext>
            </a:extLst>
          </p:cNvPr>
          <p:cNvPicPr>
            <a:picLocks noChangeAspect="1"/>
          </p:cNvPicPr>
          <p:nvPr/>
        </p:nvPicPr>
        <p:blipFill>
          <a:blip r:embed="rId3"/>
          <a:srcRect t="15333" b="19333"/>
          <a:stretch/>
        </p:blipFill>
        <p:spPr>
          <a:xfrm>
            <a:off x="13237223" y="437473"/>
            <a:ext cx="2507602" cy="1441509"/>
          </a:xfrm>
          <a:prstGeom prst="rect">
            <a:avLst/>
          </a:prstGeom>
        </p:spPr>
      </p:pic>
    </p:spTree>
    <p:extLst>
      <p:ext uri="{BB962C8B-B14F-4D97-AF65-F5344CB8AC3E}">
        <p14:creationId xmlns:p14="http://schemas.microsoft.com/office/powerpoint/2010/main" val="3806982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D3B0D-BD9D-74D2-C7D1-0235E2EB4A1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F6F3B63-F1AF-653D-E3E3-4A6D75218DFB}"/>
              </a:ext>
            </a:extLst>
          </p:cNvPr>
          <p:cNvSpPr txBox="1"/>
          <p:nvPr/>
        </p:nvSpPr>
        <p:spPr>
          <a:xfrm>
            <a:off x="1154432" y="732035"/>
            <a:ext cx="13076249" cy="1023806"/>
          </a:xfrm>
          <a:prstGeom prst="rect">
            <a:avLst/>
          </a:prstGeom>
        </p:spPr>
        <p:txBody>
          <a:bodyPr wrap="square" lIns="0" tIns="0" rIns="0" bIns="0" rtlCol="0" anchor="t">
            <a:spAutoFit/>
          </a:bodyPr>
          <a:lstStyle/>
          <a:p>
            <a:pPr marL="0" marR="0" lvl="0" indent="0" algn="l" defTabSz="914400" rtl="0" eaLnBrk="1" fontAlgn="auto" latinLnBrk="0" hangingPunct="1">
              <a:lnSpc>
                <a:spcPts val="8400"/>
              </a:lnSpc>
              <a:spcBef>
                <a:spcPts val="0"/>
              </a:spcBef>
              <a:spcAft>
                <a:spcPts val="0"/>
              </a:spcAft>
              <a:buClrTx/>
              <a:buSzTx/>
              <a:buFontTx/>
              <a:buNone/>
              <a:tabLst/>
              <a:defRPr/>
            </a:pPr>
            <a:r>
              <a:rPr lang="en-US" sz="6500" dirty="0">
                <a:solidFill>
                  <a:srgbClr val="05216C"/>
                </a:solidFill>
                <a:latin typeface="Anton"/>
              </a:rPr>
              <a:t>US TARIFFS: THE NEW PLAN</a:t>
            </a:r>
          </a:p>
        </p:txBody>
      </p:sp>
      <p:sp>
        <p:nvSpPr>
          <p:cNvPr id="15" name="AutoShape 15">
            <a:extLst>
              <a:ext uri="{FF2B5EF4-FFF2-40B4-BE49-F238E27FC236}">
                <a16:creationId xmlns:a16="http://schemas.microsoft.com/office/drawing/2014/main" id="{0B890B34-A42D-7110-CE03-015CC87DDE88}"/>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0948408A-5A1B-FE5C-F3B7-4DCA1CFF8E58}"/>
              </a:ext>
            </a:extLst>
          </p:cNvPr>
          <p:cNvGrpSpPr>
            <a:grpSpLocks noChangeAspect="1"/>
          </p:cNvGrpSpPr>
          <p:nvPr/>
        </p:nvGrpSpPr>
        <p:grpSpPr>
          <a:xfrm>
            <a:off x="15744825" y="160309"/>
            <a:ext cx="1995842" cy="1995835"/>
            <a:chOff x="0" y="0"/>
            <a:chExt cx="6350000" cy="6349975"/>
          </a:xfrm>
        </p:grpSpPr>
        <p:sp>
          <p:nvSpPr>
            <p:cNvPr id="19" name="Freeform 19">
              <a:extLst>
                <a:ext uri="{FF2B5EF4-FFF2-40B4-BE49-F238E27FC236}">
                  <a16:creationId xmlns:a16="http://schemas.microsoft.com/office/drawing/2014/main" id="{ACF45E88-966C-E3ED-30AE-5214704093C4}"/>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434BDE90-B25E-03A5-049C-2B76B6DECD03}"/>
              </a:ext>
            </a:extLst>
          </p:cNvPr>
          <p:cNvSpPr>
            <a:spLocks noGrp="1"/>
          </p:cNvSpPr>
          <p:nvPr/>
        </p:nvSpPr>
        <p:spPr>
          <a:xfrm>
            <a:off x="1099497" y="2206881"/>
            <a:ext cx="16340470" cy="628275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Gotham" panose="020B0604020202020204" charset="0"/>
                <a:cs typeface="Gotham" panose="020B0604020202020204" charset="0"/>
              </a:rPr>
              <a:t>De minimis threshold ($800) abolished on China and Hong Kong origin goods entering the US – takes effect from 2 May.</a:t>
            </a:r>
          </a:p>
          <a:p>
            <a:r>
              <a:rPr lang="en-US" sz="2600" dirty="0">
                <a:latin typeface="Gotham" panose="020B0604020202020204" charset="0"/>
                <a:cs typeface="Gotham" panose="020B0604020202020204" charset="0"/>
              </a:rPr>
              <a:t>Duties will be enforced on low value consignments arriving containing goods of China origin either by sea or international postal services..</a:t>
            </a:r>
          </a:p>
          <a:p>
            <a:r>
              <a:rPr lang="en-US" sz="2600" dirty="0">
                <a:latin typeface="Gotham" panose="020B0604020202020204" charset="0"/>
                <a:cs typeface="Gotham" panose="020B0604020202020204" charset="0"/>
              </a:rPr>
              <a:t>Goods sent by post from China or Hong Kong will face ad valorem duties of 120% of the value of the postal package, or a specific duty per item of $100 from 2 May until 31 May, rising to $200 per item from 1 June.</a:t>
            </a:r>
          </a:p>
          <a:p>
            <a:r>
              <a:rPr lang="en-US" sz="2600" dirty="0">
                <a:latin typeface="Gotham" panose="020B0604020202020204" charset="0"/>
                <a:cs typeface="Gotham" panose="020B0604020202020204" charset="0"/>
              </a:rPr>
              <a:t>Awaiting definitive guidance from US Customs and Border Protection on enforcement post 2 May.</a:t>
            </a:r>
          </a:p>
          <a:p>
            <a:r>
              <a:rPr lang="en-US" sz="2600" dirty="0">
                <a:latin typeface="Gotham" panose="020B0604020202020204" charset="0"/>
                <a:cs typeface="Gotham" panose="020B0604020202020204" charset="0"/>
              </a:rPr>
              <a:t>Threshold stays in place for now on other countries low value consignments but could be reviewed once revenue collection processes fully evaluated by US Administration.</a:t>
            </a:r>
          </a:p>
          <a:p>
            <a:r>
              <a:rPr lang="en-US" sz="2600" dirty="0">
                <a:latin typeface="Gotham" panose="020B0604020202020204" charset="0"/>
                <a:cs typeface="Gotham" panose="020B0604020202020204" charset="0"/>
              </a:rPr>
              <a:t>If countries reduce their trade imbalances or produce plans to achieve that, reciprocal tariffs can be adjusted downwards by the President.</a:t>
            </a:r>
          </a:p>
          <a:p>
            <a:r>
              <a:rPr lang="en-US" sz="2600" dirty="0">
                <a:latin typeface="Gotham" panose="020B0604020202020204" charset="0"/>
                <a:cs typeface="Gotham" panose="020B0604020202020204" charset="0"/>
              </a:rPr>
              <a:t>If countries adopt further retaliatory measures, their reciprocal tariffs can be adjusted upwards by the President – see potential changes in tariff rates to be applied to China imports.</a:t>
            </a:r>
          </a:p>
          <a:p>
            <a:pPr lvl="1">
              <a:lnSpc>
                <a:spcPct val="100000"/>
              </a:lnSpc>
              <a:spcAft>
                <a:spcPts val="1000"/>
              </a:spcAft>
            </a:pPr>
            <a:endParaRPr lang="en-US" sz="2600" dirty="0">
              <a:latin typeface="Gotham" panose="020B0604020202020204" charset="0"/>
              <a:cs typeface="Gotham" panose="020B0604020202020204" charset="0"/>
            </a:endParaRPr>
          </a:p>
        </p:txBody>
      </p:sp>
      <p:pic>
        <p:nvPicPr>
          <p:cNvPr id="3" name="Picture 2">
            <a:extLst>
              <a:ext uri="{FF2B5EF4-FFF2-40B4-BE49-F238E27FC236}">
                <a16:creationId xmlns:a16="http://schemas.microsoft.com/office/drawing/2014/main" id="{E146F132-5D85-9ACD-81E4-000A37CC5579}"/>
              </a:ext>
            </a:extLst>
          </p:cNvPr>
          <p:cNvPicPr>
            <a:picLocks noChangeAspect="1"/>
          </p:cNvPicPr>
          <p:nvPr/>
        </p:nvPicPr>
        <p:blipFill>
          <a:blip r:embed="rId3"/>
          <a:srcRect t="15333" b="19333"/>
          <a:stretch/>
        </p:blipFill>
        <p:spPr>
          <a:xfrm>
            <a:off x="13237223" y="437473"/>
            <a:ext cx="2507602" cy="1441509"/>
          </a:xfrm>
          <a:prstGeom prst="rect">
            <a:avLst/>
          </a:prstGeom>
        </p:spPr>
      </p:pic>
    </p:spTree>
    <p:extLst>
      <p:ext uri="{BB962C8B-B14F-4D97-AF65-F5344CB8AC3E}">
        <p14:creationId xmlns:p14="http://schemas.microsoft.com/office/powerpoint/2010/main" val="1881429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BD1DF-9348-E58A-392F-AD36E2EA92E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E9D7259-503A-45CA-306F-B868C163F9C0}"/>
              </a:ext>
            </a:extLst>
          </p:cNvPr>
          <p:cNvSpPr txBox="1"/>
          <p:nvPr/>
        </p:nvSpPr>
        <p:spPr>
          <a:xfrm>
            <a:off x="1154432" y="732035"/>
            <a:ext cx="12332968" cy="2000548"/>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lang="en-US" sz="6500" dirty="0">
                <a:solidFill>
                  <a:srgbClr val="05216C"/>
                </a:solidFill>
                <a:latin typeface="Anton"/>
              </a:rPr>
              <a:t>US TARIFFS: WORKED EXAMPLE ON CHINA-ORIGIN GOODS</a:t>
            </a:r>
          </a:p>
        </p:txBody>
      </p:sp>
      <p:sp>
        <p:nvSpPr>
          <p:cNvPr id="15" name="AutoShape 15">
            <a:extLst>
              <a:ext uri="{FF2B5EF4-FFF2-40B4-BE49-F238E27FC236}">
                <a16:creationId xmlns:a16="http://schemas.microsoft.com/office/drawing/2014/main" id="{B8751399-013F-695A-4F9E-01BFFE58D404}"/>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045B4875-E09D-EFF7-03D0-1F2EA537A81F}"/>
              </a:ext>
            </a:extLst>
          </p:cNvPr>
          <p:cNvGrpSpPr>
            <a:grpSpLocks noChangeAspect="1"/>
          </p:cNvGrpSpPr>
          <p:nvPr/>
        </p:nvGrpSpPr>
        <p:grpSpPr>
          <a:xfrm>
            <a:off x="15773400" y="252066"/>
            <a:ext cx="1995842" cy="1995835"/>
            <a:chOff x="0" y="0"/>
            <a:chExt cx="6350000" cy="6349975"/>
          </a:xfrm>
        </p:grpSpPr>
        <p:sp>
          <p:nvSpPr>
            <p:cNvPr id="19" name="Freeform 19">
              <a:extLst>
                <a:ext uri="{FF2B5EF4-FFF2-40B4-BE49-F238E27FC236}">
                  <a16:creationId xmlns:a16="http://schemas.microsoft.com/office/drawing/2014/main" id="{3A5D449E-73D2-EDF9-8500-7F0E083FBED9}"/>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3C2527BE-8C54-09DE-6953-B56A4C579B3E}"/>
              </a:ext>
            </a:extLst>
          </p:cNvPr>
          <p:cNvSpPr>
            <a:spLocks noGrp="1"/>
          </p:cNvSpPr>
          <p:nvPr/>
        </p:nvSpPr>
        <p:spPr>
          <a:xfrm>
            <a:off x="1154432" y="3668218"/>
            <a:ext cx="16340470" cy="388620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base">
              <a:buNone/>
            </a:pPr>
            <a:r>
              <a:rPr lang="en-GB" sz="2800" b="0" i="0" dirty="0">
                <a:solidFill>
                  <a:srgbClr val="000000"/>
                </a:solidFill>
                <a:effectLst/>
                <a:latin typeface="Gotham" panose="020B0604020202020204" charset="0"/>
                <a:cs typeface="Gotham" panose="020B0604020202020204" charset="0"/>
              </a:rPr>
              <a:t>For general goods:</a:t>
            </a:r>
          </a:p>
          <a:p>
            <a:pPr algn="l" fontAlgn="base">
              <a:buNone/>
            </a:pPr>
            <a:endParaRPr lang="en-GB" sz="2800" b="0" i="0" dirty="0">
              <a:solidFill>
                <a:srgbClr val="000000"/>
              </a:solidFill>
              <a:effectLst/>
              <a:latin typeface="Gotham" panose="020B0604020202020204" charset="0"/>
              <a:cs typeface="Gotham" panose="020B0604020202020204" charset="0"/>
            </a:endParaRPr>
          </a:p>
          <a:p>
            <a:pPr marL="871220" indent="-857250" fontAlgn="base"/>
            <a:r>
              <a:rPr lang="en-GB" sz="2800" b="0" i="0" dirty="0">
                <a:solidFill>
                  <a:srgbClr val="000000"/>
                </a:solidFill>
                <a:effectLst/>
                <a:latin typeface="Gotham" panose="020B0604020202020204" charset="0"/>
                <a:cs typeface="Gotham" panose="020B0604020202020204" charset="0"/>
              </a:rPr>
              <a:t>On 4 Feb, 10% additional duties were added to duties on China origin goods.</a:t>
            </a:r>
          </a:p>
          <a:p>
            <a:pPr marL="871220" indent="-857250" fontAlgn="base"/>
            <a:r>
              <a:rPr lang="en-GB" sz="2800" b="0" i="0" dirty="0">
                <a:solidFill>
                  <a:srgbClr val="000000"/>
                </a:solidFill>
                <a:effectLst/>
                <a:latin typeface="Gotham" panose="020B0604020202020204" charset="0"/>
                <a:cs typeface="Gotham" panose="020B0604020202020204" charset="0"/>
              </a:rPr>
              <a:t>then on 4 March, a further 10% additional duties were applied on China goods.</a:t>
            </a:r>
          </a:p>
          <a:p>
            <a:pPr marL="871220" indent="-857250" fontAlgn="base"/>
            <a:r>
              <a:rPr lang="en-GB" sz="2800" b="0" i="0" dirty="0">
                <a:solidFill>
                  <a:srgbClr val="000000"/>
                </a:solidFill>
                <a:effectLst/>
                <a:latin typeface="Gotham" panose="020B0604020202020204" charset="0"/>
                <a:cs typeface="Gotham" panose="020B0604020202020204" charset="0"/>
              </a:rPr>
              <a:t>Then on 5 April a further 10% duties from the US global baseline tariff were added to China goods under the Executive Order of 2 April</a:t>
            </a:r>
          </a:p>
          <a:p>
            <a:pPr marL="871220" indent="-857250"/>
            <a:r>
              <a:rPr lang="en-GB" sz="2800" dirty="0">
                <a:solidFill>
                  <a:srgbClr val="000000"/>
                </a:solidFill>
                <a:latin typeface="Gotham" panose="020B0604020202020204" charset="0"/>
                <a:cs typeface="Gotham" panose="020B0604020202020204" charset="0"/>
              </a:rPr>
              <a:t>Reciprocal tariffs and increases applied from 9 April</a:t>
            </a:r>
          </a:p>
          <a:p>
            <a:pPr marL="871220" indent="-857250" fontAlgn="base"/>
            <a:r>
              <a:rPr lang="en-GB" sz="2800" dirty="0">
                <a:solidFill>
                  <a:srgbClr val="000000"/>
                </a:solidFill>
                <a:latin typeface="Gotham" panose="020B0604020202020204" charset="0"/>
                <a:cs typeface="Gotham" panose="020B0604020202020204" charset="0"/>
              </a:rPr>
              <a:t>Total US duty increase on China imported goods since start of February – 145%.    </a:t>
            </a:r>
            <a:endParaRPr lang="en-US" sz="2600" dirty="0">
              <a:latin typeface="Gotham" panose="020B0604020202020204" charset="0"/>
              <a:cs typeface="Gotham" panose="020B0604020202020204" charset="0"/>
            </a:endParaRPr>
          </a:p>
        </p:txBody>
      </p:sp>
      <p:pic>
        <p:nvPicPr>
          <p:cNvPr id="3" name="Picture 2">
            <a:extLst>
              <a:ext uri="{FF2B5EF4-FFF2-40B4-BE49-F238E27FC236}">
                <a16:creationId xmlns:a16="http://schemas.microsoft.com/office/drawing/2014/main" id="{AFF66236-866A-B107-50B1-48C1596804C0}"/>
              </a:ext>
            </a:extLst>
          </p:cNvPr>
          <p:cNvPicPr>
            <a:picLocks noChangeAspect="1"/>
          </p:cNvPicPr>
          <p:nvPr/>
        </p:nvPicPr>
        <p:blipFill>
          <a:blip r:embed="rId3"/>
          <a:srcRect t="15333" b="19333"/>
          <a:stretch/>
        </p:blipFill>
        <p:spPr>
          <a:xfrm>
            <a:off x="13106400" y="577814"/>
            <a:ext cx="2507602" cy="1441509"/>
          </a:xfrm>
          <a:prstGeom prst="rect">
            <a:avLst/>
          </a:prstGeom>
        </p:spPr>
      </p:pic>
    </p:spTree>
    <p:extLst>
      <p:ext uri="{BB962C8B-B14F-4D97-AF65-F5344CB8AC3E}">
        <p14:creationId xmlns:p14="http://schemas.microsoft.com/office/powerpoint/2010/main" val="1696337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9BBFD-C030-8DE5-3064-9A7BB146EE4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CC2D38F-D4E4-21B6-AF12-BBF2D0AB13EC}"/>
              </a:ext>
            </a:extLst>
          </p:cNvPr>
          <p:cNvSpPr txBox="1"/>
          <p:nvPr/>
        </p:nvSpPr>
        <p:spPr>
          <a:xfrm>
            <a:off x="1154432" y="647700"/>
            <a:ext cx="10808968" cy="2000548"/>
          </a:xfrm>
          <a:prstGeom prst="rect">
            <a:avLst/>
          </a:prstGeom>
        </p:spPr>
        <p:txBody>
          <a:bodyPr wrap="square" lIns="0" tIns="0" rIns="0" bIns="0" rtlCol="0" anchor="t">
            <a:spAutoFit/>
          </a:bodyPr>
          <a:lstStyle/>
          <a:p>
            <a:pPr>
              <a:defRPr/>
            </a:pPr>
            <a:r>
              <a:rPr lang="en-US" sz="6500" dirty="0">
                <a:solidFill>
                  <a:srgbClr val="05216C"/>
                </a:solidFill>
                <a:latin typeface="Anton"/>
              </a:rPr>
              <a:t>US TARIFFS: NON-PREFERENTIAL RULES OF ORIGIN</a:t>
            </a:r>
          </a:p>
        </p:txBody>
      </p:sp>
      <p:sp>
        <p:nvSpPr>
          <p:cNvPr id="15" name="AutoShape 15">
            <a:extLst>
              <a:ext uri="{FF2B5EF4-FFF2-40B4-BE49-F238E27FC236}">
                <a16:creationId xmlns:a16="http://schemas.microsoft.com/office/drawing/2014/main" id="{179BED7A-BFA1-6298-611E-BAEE635E7AFC}"/>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EE959635-FFE0-A9C2-84B1-0804A9239BCD}"/>
              </a:ext>
            </a:extLst>
          </p:cNvPr>
          <p:cNvGrpSpPr>
            <a:grpSpLocks noChangeAspect="1"/>
          </p:cNvGrpSpPr>
          <p:nvPr/>
        </p:nvGrpSpPr>
        <p:grpSpPr>
          <a:xfrm>
            <a:off x="15773400" y="252066"/>
            <a:ext cx="1995842" cy="1995835"/>
            <a:chOff x="0" y="0"/>
            <a:chExt cx="6350000" cy="6349975"/>
          </a:xfrm>
        </p:grpSpPr>
        <p:sp>
          <p:nvSpPr>
            <p:cNvPr id="19" name="Freeform 19">
              <a:extLst>
                <a:ext uri="{FF2B5EF4-FFF2-40B4-BE49-F238E27FC236}">
                  <a16:creationId xmlns:a16="http://schemas.microsoft.com/office/drawing/2014/main" id="{7B747B4D-67AE-D2B6-5B42-3307963E1F0D}"/>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8915448C-E1B7-0245-C53A-4876E0AB6808}"/>
              </a:ext>
            </a:extLst>
          </p:cNvPr>
          <p:cNvSpPr>
            <a:spLocks noGrp="1"/>
          </p:cNvSpPr>
          <p:nvPr/>
        </p:nvSpPr>
        <p:spPr>
          <a:xfrm>
            <a:off x="1099497" y="3086100"/>
            <a:ext cx="16340470" cy="388620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US" sz="2600" dirty="0">
                <a:latin typeface="Gotham" panose="020B0604020202020204" charset="0"/>
                <a:ea typeface="+mn-lt"/>
                <a:cs typeface="Gotham" panose="020B0604020202020204" charset="0"/>
              </a:rPr>
              <a:t>Goods that are wholly obtained in the UK — with all content and manufacturing processes carried out domestically — will attract the </a:t>
            </a:r>
            <a:r>
              <a:rPr lang="en-US" sz="2600" b="1" dirty="0">
                <a:latin typeface="Gotham" panose="020B0604020202020204" charset="0"/>
                <a:ea typeface="+mn-lt"/>
                <a:cs typeface="Gotham" panose="020B0604020202020204" charset="0"/>
              </a:rPr>
              <a:t>10% global baseline tariff increase</a:t>
            </a:r>
            <a:r>
              <a:rPr lang="en-US" sz="2600" dirty="0">
                <a:latin typeface="Gotham" panose="020B0604020202020204" charset="0"/>
                <a:ea typeface="+mn-lt"/>
                <a:cs typeface="Gotham" panose="020B0604020202020204" charset="0"/>
              </a:rPr>
              <a:t> (in effect since 5 April), provided the US classifies the UK as the </a:t>
            </a:r>
            <a:r>
              <a:rPr lang="en-US" sz="2600" b="1" dirty="0">
                <a:latin typeface="Gotham" panose="020B0604020202020204" charset="0"/>
                <a:ea typeface="+mn-lt"/>
                <a:cs typeface="Gotham" panose="020B0604020202020204" charset="0"/>
              </a:rPr>
              <a:t>country of origin</a:t>
            </a:r>
            <a:r>
              <a:rPr lang="en-US" sz="2600" dirty="0">
                <a:latin typeface="Gotham" panose="020B0604020202020204" charset="0"/>
                <a:ea typeface="+mn-lt"/>
                <a:cs typeface="Gotham" panose="020B0604020202020204" charset="0"/>
              </a:rPr>
              <a:t> under its </a:t>
            </a:r>
            <a:r>
              <a:rPr lang="en-US" sz="2600" b="1" dirty="0">
                <a:latin typeface="Gotham" panose="020B0604020202020204" charset="0"/>
                <a:ea typeface="+mn-lt"/>
                <a:cs typeface="Gotham" panose="020B0604020202020204" charset="0"/>
              </a:rPr>
              <a:t>non-preferential origin rules</a:t>
            </a:r>
            <a:r>
              <a:rPr lang="en-US" sz="2600" dirty="0">
                <a:latin typeface="Gotham" panose="020B0604020202020204" charset="0"/>
                <a:ea typeface="+mn-lt"/>
                <a:cs typeface="Gotham" panose="020B0604020202020204" charset="0"/>
              </a:rPr>
              <a:t>.</a:t>
            </a:r>
            <a:endParaRPr lang="en-US" sz="2600" dirty="0">
              <a:latin typeface="Gotham" panose="020B0604020202020204" charset="0"/>
              <a:cs typeface="Gotham" panose="020B0604020202020204" charset="0"/>
            </a:endParaRPr>
          </a:p>
          <a:p>
            <a:pPr>
              <a:spcAft>
                <a:spcPts val="1000"/>
              </a:spcAft>
            </a:pPr>
            <a:r>
              <a:rPr lang="en-US" sz="2600" dirty="0">
                <a:latin typeface="Gotham" panose="020B0604020202020204" charset="0"/>
                <a:ea typeface="+mn-lt"/>
                <a:cs typeface="Gotham" panose="020B0604020202020204" charset="0"/>
              </a:rPr>
              <a:t>For </a:t>
            </a:r>
            <a:r>
              <a:rPr lang="en-US" sz="2600" b="1" dirty="0">
                <a:latin typeface="Gotham" panose="020B0604020202020204" charset="0"/>
                <a:ea typeface="+mn-lt"/>
                <a:cs typeface="Gotham" panose="020B0604020202020204" charset="0"/>
              </a:rPr>
              <a:t>mixed-origin goods</a:t>
            </a:r>
            <a:r>
              <a:rPr lang="en-US" sz="2600" dirty="0">
                <a:latin typeface="Gotham" panose="020B0604020202020204" charset="0"/>
                <a:ea typeface="+mn-lt"/>
                <a:cs typeface="Gotham" panose="020B0604020202020204" charset="0"/>
              </a:rPr>
              <a:t>, or goods comprising </a:t>
            </a:r>
            <a:r>
              <a:rPr lang="en-US" sz="2600" b="1" dirty="0">
                <a:latin typeface="Gotham" panose="020B0604020202020204" charset="0"/>
                <a:ea typeface="+mn-lt"/>
                <a:cs typeface="Gotham" panose="020B0604020202020204" charset="0"/>
              </a:rPr>
              <a:t>imported components assembled in the UK</a:t>
            </a:r>
            <a:r>
              <a:rPr lang="en-US" sz="2600" dirty="0">
                <a:latin typeface="Gotham" panose="020B0604020202020204" charset="0"/>
                <a:ea typeface="+mn-lt"/>
                <a:cs typeface="Gotham" panose="020B0604020202020204" charset="0"/>
              </a:rPr>
              <a:t>, U.S. Customs and Border Protection (</a:t>
            </a:r>
            <a:r>
              <a:rPr lang="en-US" sz="2600" b="1" dirty="0">
                <a:latin typeface="Gotham" panose="020B0604020202020204" charset="0"/>
                <a:ea typeface="+mn-lt"/>
                <a:cs typeface="Gotham" panose="020B0604020202020204" charset="0"/>
              </a:rPr>
              <a:t>CBP</a:t>
            </a:r>
            <a:r>
              <a:rPr lang="en-US" sz="2600" dirty="0">
                <a:latin typeface="Gotham" panose="020B0604020202020204" charset="0"/>
                <a:ea typeface="+mn-lt"/>
                <a:cs typeface="Gotham" panose="020B0604020202020204" charset="0"/>
              </a:rPr>
              <a:t>) will apply the </a:t>
            </a:r>
            <a:r>
              <a:rPr lang="en-US" sz="2600" b="1" dirty="0">
                <a:latin typeface="Gotham" panose="020B0604020202020204" charset="0"/>
                <a:ea typeface="+mn-lt"/>
                <a:cs typeface="Gotham" panose="020B0604020202020204" charset="0"/>
              </a:rPr>
              <a:t>non-preferential rules of origin</a:t>
            </a:r>
            <a:r>
              <a:rPr lang="en-US" sz="2600" dirty="0">
                <a:latin typeface="Gotham" panose="020B0604020202020204" charset="0"/>
                <a:ea typeface="+mn-lt"/>
                <a:cs typeface="Gotham" panose="020B0604020202020204" charset="0"/>
              </a:rPr>
              <a:t> to determine the correct country of origin and, in turn, the applicable tariff rate</a:t>
            </a:r>
          </a:p>
          <a:p>
            <a:pPr>
              <a:spcAft>
                <a:spcPts val="1000"/>
              </a:spcAft>
            </a:pPr>
            <a:r>
              <a:rPr lang="en-US" sz="2600" dirty="0">
                <a:latin typeface="Gotham" panose="020B0604020202020204" charset="0"/>
                <a:ea typeface="+mn-lt"/>
                <a:cs typeface="Gotham" panose="020B0604020202020204" charset="0"/>
              </a:rPr>
              <a:t>To qualify a good as being of </a:t>
            </a:r>
            <a:r>
              <a:rPr lang="en-US" sz="2600" b="1" dirty="0">
                <a:latin typeface="Gotham" panose="020B0604020202020204" charset="0"/>
                <a:ea typeface="+mn-lt"/>
                <a:cs typeface="Gotham" panose="020B0604020202020204" charset="0"/>
              </a:rPr>
              <a:t>UK origin</a:t>
            </a:r>
            <a:r>
              <a:rPr lang="en-US" sz="2600" dirty="0">
                <a:latin typeface="Gotham" panose="020B0604020202020204" charset="0"/>
                <a:ea typeface="+mn-lt"/>
                <a:cs typeface="Gotham" panose="020B0604020202020204" charset="0"/>
              </a:rPr>
              <a:t>, the product must satisfy the </a:t>
            </a:r>
            <a:r>
              <a:rPr lang="en-US" sz="2600" b="1" dirty="0">
                <a:latin typeface="Gotham" panose="020B0604020202020204" charset="0"/>
                <a:ea typeface="+mn-lt"/>
                <a:cs typeface="Gotham" panose="020B0604020202020204" charset="0"/>
              </a:rPr>
              <a:t>substantial transformation</a:t>
            </a:r>
            <a:r>
              <a:rPr lang="en-US" sz="2600" dirty="0">
                <a:latin typeface="Gotham" panose="020B0604020202020204" charset="0"/>
                <a:ea typeface="+mn-lt"/>
                <a:cs typeface="Gotham" panose="020B0604020202020204" charset="0"/>
              </a:rPr>
              <a:t> test.</a:t>
            </a:r>
          </a:p>
          <a:p>
            <a:pPr>
              <a:spcAft>
                <a:spcPts val="1000"/>
              </a:spcAft>
            </a:pPr>
            <a:r>
              <a:rPr lang="en-US" sz="2600" dirty="0">
                <a:latin typeface="Gotham" panose="020B0604020202020204" charset="0"/>
                <a:ea typeface="+mn-lt"/>
                <a:cs typeface="Gotham" panose="020B0604020202020204" charset="0"/>
              </a:rPr>
              <a:t>This test has been developed through </a:t>
            </a:r>
            <a:r>
              <a:rPr lang="en-US" sz="2600" b="1" dirty="0">
                <a:latin typeface="Gotham" panose="020B0604020202020204" charset="0"/>
                <a:ea typeface="+mn-lt"/>
                <a:cs typeface="Gotham" panose="020B0604020202020204" charset="0"/>
              </a:rPr>
              <a:t>CBP rulings and US court decisions and</a:t>
            </a:r>
            <a:r>
              <a:rPr lang="en-US" sz="2600" dirty="0">
                <a:latin typeface="Gotham" panose="020B0604020202020204" charset="0"/>
                <a:ea typeface="+mn-lt"/>
                <a:cs typeface="Gotham" panose="020B0604020202020204" charset="0"/>
              </a:rPr>
              <a:t> determines whether the processing or assembly in the UK results in a </a:t>
            </a:r>
            <a:r>
              <a:rPr lang="en-US" sz="2600" b="1" dirty="0">
                <a:latin typeface="Gotham" panose="020B0604020202020204" charset="0"/>
                <a:ea typeface="+mn-lt"/>
                <a:cs typeface="Gotham" panose="020B0604020202020204" charset="0"/>
              </a:rPr>
              <a:t>new and different article of commerce</a:t>
            </a:r>
            <a:r>
              <a:rPr lang="en-US" sz="2600" dirty="0">
                <a:latin typeface="Gotham" panose="020B0604020202020204" charset="0"/>
                <a:ea typeface="+mn-lt"/>
                <a:cs typeface="Gotham" panose="020B0604020202020204" charset="0"/>
              </a:rPr>
              <a:t> — with a distinct </a:t>
            </a:r>
            <a:r>
              <a:rPr lang="en-US" sz="2600" b="1" dirty="0">
                <a:latin typeface="Gotham" panose="020B0604020202020204" charset="0"/>
                <a:ea typeface="+mn-lt"/>
                <a:cs typeface="Gotham" panose="020B0604020202020204" charset="0"/>
              </a:rPr>
              <a:t>name, character, or use</a:t>
            </a:r>
            <a:r>
              <a:rPr lang="en-US" sz="2600" dirty="0">
                <a:latin typeface="Gotham" panose="020B0604020202020204" charset="0"/>
                <a:ea typeface="+mn-lt"/>
                <a:cs typeface="Gotham" panose="020B0604020202020204" charset="0"/>
              </a:rPr>
              <a:t> — compared to the original imported materials or components.</a:t>
            </a:r>
            <a:endParaRPr lang="en-US" sz="2600" dirty="0">
              <a:latin typeface="Gotham" panose="020B0604020202020204" charset="0"/>
              <a:ea typeface="Calibri" panose="020F0502020204030204"/>
              <a:cs typeface="Gotham" panose="020B0604020202020204" charset="0"/>
            </a:endParaRPr>
          </a:p>
        </p:txBody>
      </p:sp>
      <p:pic>
        <p:nvPicPr>
          <p:cNvPr id="3" name="Picture 2">
            <a:extLst>
              <a:ext uri="{FF2B5EF4-FFF2-40B4-BE49-F238E27FC236}">
                <a16:creationId xmlns:a16="http://schemas.microsoft.com/office/drawing/2014/main" id="{65430E11-B0D1-3622-C0FA-F168AD7BC51E}"/>
              </a:ext>
            </a:extLst>
          </p:cNvPr>
          <p:cNvPicPr>
            <a:picLocks noChangeAspect="1"/>
          </p:cNvPicPr>
          <p:nvPr/>
        </p:nvPicPr>
        <p:blipFill>
          <a:blip r:embed="rId3"/>
          <a:srcRect t="15333" b="19333"/>
          <a:stretch/>
        </p:blipFill>
        <p:spPr>
          <a:xfrm>
            <a:off x="13256273" y="542837"/>
            <a:ext cx="2507602" cy="1441509"/>
          </a:xfrm>
          <a:prstGeom prst="rect">
            <a:avLst/>
          </a:prstGeom>
        </p:spPr>
      </p:pic>
    </p:spTree>
    <p:extLst>
      <p:ext uri="{BB962C8B-B14F-4D97-AF65-F5344CB8AC3E}">
        <p14:creationId xmlns:p14="http://schemas.microsoft.com/office/powerpoint/2010/main" val="2479855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0B76E-2329-F5B4-AD4D-F98729EBE48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EB3F87B-BBE6-05EB-DAF9-934E5D1163EF}"/>
              </a:ext>
            </a:extLst>
          </p:cNvPr>
          <p:cNvSpPr txBox="1"/>
          <p:nvPr/>
        </p:nvSpPr>
        <p:spPr>
          <a:xfrm>
            <a:off x="1154432" y="732035"/>
            <a:ext cx="10961368" cy="2000548"/>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lang="en-US" sz="6500" dirty="0">
                <a:solidFill>
                  <a:srgbClr val="05216C"/>
                </a:solidFill>
                <a:latin typeface="Anton"/>
              </a:rPr>
              <a:t>US TARIFFS: NON-PREFERENTIAL RULES OF ORIGIN</a:t>
            </a:r>
          </a:p>
        </p:txBody>
      </p:sp>
      <p:sp>
        <p:nvSpPr>
          <p:cNvPr id="15" name="AutoShape 15">
            <a:extLst>
              <a:ext uri="{FF2B5EF4-FFF2-40B4-BE49-F238E27FC236}">
                <a16:creationId xmlns:a16="http://schemas.microsoft.com/office/drawing/2014/main" id="{ED485FDC-4DDD-6A88-806B-6584643D3332}"/>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CBFFD56F-B441-6B2A-D6AB-36EC3AD2A42C}"/>
              </a:ext>
            </a:extLst>
          </p:cNvPr>
          <p:cNvGrpSpPr>
            <a:grpSpLocks noChangeAspect="1"/>
          </p:cNvGrpSpPr>
          <p:nvPr/>
        </p:nvGrpSpPr>
        <p:grpSpPr>
          <a:xfrm>
            <a:off x="15773400" y="252066"/>
            <a:ext cx="1995842" cy="1995835"/>
            <a:chOff x="0" y="0"/>
            <a:chExt cx="6350000" cy="6349975"/>
          </a:xfrm>
        </p:grpSpPr>
        <p:sp>
          <p:nvSpPr>
            <p:cNvPr id="19" name="Freeform 19">
              <a:extLst>
                <a:ext uri="{FF2B5EF4-FFF2-40B4-BE49-F238E27FC236}">
                  <a16:creationId xmlns:a16="http://schemas.microsoft.com/office/drawing/2014/main" id="{5B3C9ACC-E964-554D-A3D4-7636C5191004}"/>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EBB6140D-1AA7-6A03-A483-A1157B017D2F}"/>
              </a:ext>
            </a:extLst>
          </p:cNvPr>
          <p:cNvSpPr>
            <a:spLocks noGrp="1"/>
          </p:cNvSpPr>
          <p:nvPr/>
        </p:nvSpPr>
        <p:spPr>
          <a:xfrm>
            <a:off x="1154432" y="3086100"/>
            <a:ext cx="16340470" cy="388620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US" sz="2600" dirty="0">
                <a:latin typeface="Gotham" panose="020B0604020202020204" charset="0"/>
                <a:ea typeface="+mn-lt"/>
                <a:cs typeface="Gotham" panose="020B0604020202020204" charset="0"/>
              </a:rPr>
              <a:t>Substantial transformation typically requires that the manufacturing process </a:t>
            </a:r>
            <a:r>
              <a:rPr lang="en-US" sz="2600" b="1" dirty="0">
                <a:latin typeface="Gotham" panose="020B0604020202020204" charset="0"/>
                <a:ea typeface="+mn-lt"/>
                <a:cs typeface="Gotham" panose="020B0604020202020204" charset="0"/>
              </a:rPr>
              <a:t>adds significant value</a:t>
            </a:r>
            <a:r>
              <a:rPr lang="en-US" sz="2600" dirty="0">
                <a:latin typeface="Gotham" panose="020B0604020202020204" charset="0"/>
                <a:ea typeface="+mn-lt"/>
                <a:cs typeface="Gotham" panose="020B0604020202020204" charset="0"/>
              </a:rPr>
              <a:t> and results in a </a:t>
            </a:r>
            <a:r>
              <a:rPr lang="en-US" sz="2600" b="1" dirty="0">
                <a:latin typeface="Gotham" panose="020B0604020202020204" charset="0"/>
                <a:ea typeface="+mn-lt"/>
                <a:cs typeface="Gotham" panose="020B0604020202020204" charset="0"/>
              </a:rPr>
              <a:t>fundamental change</a:t>
            </a:r>
            <a:r>
              <a:rPr lang="en-US" sz="2600" dirty="0">
                <a:latin typeface="Gotham" panose="020B0604020202020204" charset="0"/>
                <a:ea typeface="+mn-lt"/>
                <a:cs typeface="Gotham" panose="020B0604020202020204" charset="0"/>
              </a:rPr>
              <a:t> to the product’s form, function, or essential character. Simple packaging, dilution, or minor assembly operations </a:t>
            </a:r>
            <a:r>
              <a:rPr lang="en-US" sz="2600" b="1" dirty="0">
                <a:latin typeface="Gotham" panose="020B0604020202020204" charset="0"/>
                <a:ea typeface="+mn-lt"/>
                <a:cs typeface="Gotham" panose="020B0604020202020204" charset="0"/>
              </a:rPr>
              <a:t>do not qualify </a:t>
            </a:r>
            <a:r>
              <a:rPr lang="en-US" sz="2600" dirty="0">
                <a:latin typeface="Gotham" panose="020B0604020202020204" charset="0"/>
                <a:ea typeface="+mn-lt"/>
                <a:cs typeface="Gotham" panose="020B0604020202020204" charset="0"/>
              </a:rPr>
              <a:t>as substantial transformation.</a:t>
            </a:r>
          </a:p>
          <a:p>
            <a:pPr>
              <a:spcAft>
                <a:spcPts val="1000"/>
              </a:spcAft>
            </a:pPr>
            <a:r>
              <a:rPr lang="en-US" sz="2600" b="1" dirty="0">
                <a:latin typeface="Gotham" panose="020B0604020202020204" charset="0"/>
                <a:ea typeface="+mn-lt"/>
                <a:cs typeface="Gotham" panose="020B0604020202020204" charset="0"/>
              </a:rPr>
              <a:t>Assembly</a:t>
            </a:r>
            <a:r>
              <a:rPr lang="en-US" sz="2600" dirty="0">
                <a:latin typeface="Gotham" panose="020B0604020202020204" charset="0"/>
                <a:ea typeface="+mn-lt"/>
                <a:cs typeface="Gotham" panose="020B0604020202020204" charset="0"/>
              </a:rPr>
              <a:t> can amount to substantial transformation, depending on the </a:t>
            </a:r>
            <a:r>
              <a:rPr lang="en-US" sz="2600" b="1" dirty="0">
                <a:latin typeface="Gotham" panose="020B0604020202020204" charset="0"/>
                <a:ea typeface="+mn-lt"/>
                <a:cs typeface="Gotham" panose="020B0604020202020204" charset="0"/>
              </a:rPr>
              <a:t>nature and complexity</a:t>
            </a:r>
            <a:r>
              <a:rPr lang="en-US" sz="2600" dirty="0">
                <a:latin typeface="Gotham" panose="020B0604020202020204" charset="0"/>
                <a:ea typeface="+mn-lt"/>
                <a:cs typeface="Gotham" panose="020B0604020202020204" charset="0"/>
              </a:rPr>
              <a:t> of the process. </a:t>
            </a:r>
            <a:endParaRPr lang="en-US" sz="2600" dirty="0">
              <a:latin typeface="Gotham" panose="020B0604020202020204" charset="0"/>
              <a:ea typeface="Calibri"/>
              <a:cs typeface="Gotham" panose="020B0604020202020204" charset="0"/>
            </a:endParaRPr>
          </a:p>
          <a:p>
            <a:pPr>
              <a:spcAft>
                <a:spcPts val="1000"/>
              </a:spcAft>
            </a:pPr>
            <a:r>
              <a:rPr lang="en-US" sz="2600" dirty="0">
                <a:latin typeface="Gotham" panose="020B0604020202020204" charset="0"/>
                <a:ea typeface="+mn-lt"/>
                <a:cs typeface="Gotham" panose="020B0604020202020204" charset="0"/>
              </a:rPr>
              <a:t>A key CBP decision from </a:t>
            </a:r>
            <a:r>
              <a:rPr lang="en-US" sz="2600" b="1" dirty="0">
                <a:latin typeface="Gotham" panose="020B0604020202020204" charset="0"/>
                <a:ea typeface="+mn-lt"/>
                <a:cs typeface="Gotham" panose="020B0604020202020204" charset="0"/>
              </a:rPr>
              <a:t>2016</a:t>
            </a:r>
            <a:r>
              <a:rPr lang="en-US" sz="2600" dirty="0">
                <a:latin typeface="Gotham" panose="020B0604020202020204" charset="0"/>
                <a:ea typeface="+mn-lt"/>
                <a:cs typeface="Gotham" panose="020B0604020202020204" charset="0"/>
              </a:rPr>
              <a:t> (HQ H287548) clarified this multi-factor approach, emphasizing that </a:t>
            </a:r>
            <a:r>
              <a:rPr lang="en-US" sz="2600" b="1" dirty="0">
                <a:latin typeface="Gotham" panose="020B0604020202020204" charset="0"/>
                <a:ea typeface="+mn-lt"/>
                <a:cs typeface="Gotham" panose="020B0604020202020204" charset="0"/>
              </a:rPr>
              <a:t>no single factor is determinative</a:t>
            </a:r>
            <a:r>
              <a:rPr lang="en-US" sz="2600" dirty="0">
                <a:latin typeface="Gotham" panose="020B0604020202020204" charset="0"/>
                <a:ea typeface="+mn-lt"/>
                <a:cs typeface="Gotham" panose="020B0604020202020204" charset="0"/>
              </a:rPr>
              <a:t>, but rather the </a:t>
            </a:r>
            <a:r>
              <a:rPr lang="en-US" sz="2600" b="1" dirty="0">
                <a:latin typeface="Gotham" panose="020B0604020202020204" charset="0"/>
                <a:ea typeface="+mn-lt"/>
                <a:cs typeface="Gotham" panose="020B0604020202020204" charset="0"/>
              </a:rPr>
              <a:t>totality of circumstances</a:t>
            </a:r>
            <a:r>
              <a:rPr lang="en-US" sz="2600" dirty="0">
                <a:latin typeface="Gotham" panose="020B0604020202020204" charset="0"/>
                <a:ea typeface="+mn-lt"/>
                <a:cs typeface="Gotham" panose="020B0604020202020204" charset="0"/>
              </a:rPr>
              <a:t> must support a finding of substantial transformation.</a:t>
            </a:r>
            <a:endParaRPr lang="en-US" sz="2600" dirty="0">
              <a:latin typeface="Gotham" panose="020B0604020202020204" charset="0"/>
              <a:ea typeface="Calibri"/>
              <a:cs typeface="Gotham" panose="020B0604020202020204" charset="0"/>
            </a:endParaRPr>
          </a:p>
        </p:txBody>
      </p:sp>
      <p:pic>
        <p:nvPicPr>
          <p:cNvPr id="3" name="Picture 2">
            <a:extLst>
              <a:ext uri="{FF2B5EF4-FFF2-40B4-BE49-F238E27FC236}">
                <a16:creationId xmlns:a16="http://schemas.microsoft.com/office/drawing/2014/main" id="{318E74AF-67E7-EBB4-37D8-12820BDADC4D}"/>
              </a:ext>
            </a:extLst>
          </p:cNvPr>
          <p:cNvPicPr>
            <a:picLocks noChangeAspect="1"/>
          </p:cNvPicPr>
          <p:nvPr/>
        </p:nvPicPr>
        <p:blipFill>
          <a:blip r:embed="rId3"/>
          <a:srcRect t="15333" b="19333"/>
          <a:stretch/>
        </p:blipFill>
        <p:spPr>
          <a:xfrm>
            <a:off x="13265798" y="504737"/>
            <a:ext cx="2507602" cy="1441509"/>
          </a:xfrm>
          <a:prstGeom prst="rect">
            <a:avLst/>
          </a:prstGeom>
        </p:spPr>
      </p:pic>
    </p:spTree>
    <p:extLst>
      <p:ext uri="{BB962C8B-B14F-4D97-AF65-F5344CB8AC3E}">
        <p14:creationId xmlns:p14="http://schemas.microsoft.com/office/powerpoint/2010/main" val="4286274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C67D4-3398-CC81-8D35-3F544ACBAD2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C4EAE40-5D12-5C78-F125-33C8EF002D09}"/>
              </a:ext>
            </a:extLst>
          </p:cNvPr>
          <p:cNvSpPr txBox="1"/>
          <p:nvPr/>
        </p:nvSpPr>
        <p:spPr>
          <a:xfrm>
            <a:off x="1154432" y="514052"/>
            <a:ext cx="10732768" cy="2000548"/>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lang="en-US" sz="6500" dirty="0">
                <a:solidFill>
                  <a:srgbClr val="05216C"/>
                </a:solidFill>
                <a:latin typeface="Anton"/>
              </a:rPr>
              <a:t>US TARIFFS: NON-PREFERENTIAL RULES OF ORIGIN</a:t>
            </a:r>
          </a:p>
        </p:txBody>
      </p:sp>
      <p:sp>
        <p:nvSpPr>
          <p:cNvPr id="15" name="AutoShape 15">
            <a:extLst>
              <a:ext uri="{FF2B5EF4-FFF2-40B4-BE49-F238E27FC236}">
                <a16:creationId xmlns:a16="http://schemas.microsoft.com/office/drawing/2014/main" id="{E91EDFE1-23C6-46C6-7EC1-31DFF61084C2}"/>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DAD53194-52FF-EF93-D32B-B9A84AA08F2F}"/>
              </a:ext>
            </a:extLst>
          </p:cNvPr>
          <p:cNvGrpSpPr>
            <a:grpSpLocks noChangeAspect="1"/>
          </p:cNvGrpSpPr>
          <p:nvPr/>
        </p:nvGrpSpPr>
        <p:grpSpPr>
          <a:xfrm>
            <a:off x="15773400" y="302200"/>
            <a:ext cx="1995842" cy="1995835"/>
            <a:chOff x="0" y="0"/>
            <a:chExt cx="6350000" cy="6349975"/>
          </a:xfrm>
        </p:grpSpPr>
        <p:sp>
          <p:nvSpPr>
            <p:cNvPr id="19" name="Freeform 19">
              <a:extLst>
                <a:ext uri="{FF2B5EF4-FFF2-40B4-BE49-F238E27FC236}">
                  <a16:creationId xmlns:a16="http://schemas.microsoft.com/office/drawing/2014/main" id="{14E08E8B-C8D3-DEF4-DE57-09B95D24F465}"/>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590F55C0-C8F2-C782-5608-44B4E7097B9E}"/>
              </a:ext>
            </a:extLst>
          </p:cNvPr>
          <p:cNvSpPr>
            <a:spLocks noGrp="1"/>
          </p:cNvSpPr>
          <p:nvPr/>
        </p:nvSpPr>
        <p:spPr>
          <a:xfrm>
            <a:off x="1154432" y="2933700"/>
            <a:ext cx="16340470" cy="388620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latin typeface="Gotham" panose="020B0604020202020204" charset="0"/>
                <a:ea typeface="+mn-lt"/>
                <a:cs typeface="Gotham" panose="020B0604020202020204" charset="0"/>
              </a:rPr>
              <a:t>CBP considers a range of factors when assessing substantial transformation, including:</a:t>
            </a:r>
          </a:p>
          <a:p>
            <a:endParaRPr lang="en-US" sz="2600" dirty="0">
              <a:latin typeface="Gotham" panose="020B0604020202020204" charset="0"/>
              <a:cs typeface="Gotham" panose="020B0604020202020204" charset="0"/>
            </a:endParaRPr>
          </a:p>
          <a:p>
            <a:pPr lvl="1"/>
            <a:r>
              <a:rPr lang="en-US" sz="2600" dirty="0">
                <a:latin typeface="Gotham" panose="020B0604020202020204" charset="0"/>
                <a:ea typeface="+mn-lt"/>
                <a:cs typeface="Gotham" panose="020B0604020202020204" charset="0"/>
              </a:rPr>
              <a:t>Number of components assembled</a:t>
            </a:r>
            <a:endParaRPr lang="en-US" sz="2600" dirty="0">
              <a:latin typeface="Gotham" panose="020B0604020202020204" charset="0"/>
              <a:ea typeface="Calibri"/>
              <a:cs typeface="Gotham" panose="020B0604020202020204" charset="0"/>
            </a:endParaRPr>
          </a:p>
          <a:p>
            <a:pPr lvl="1"/>
            <a:r>
              <a:rPr lang="en-US" sz="2600" dirty="0">
                <a:latin typeface="Gotham" panose="020B0604020202020204" charset="0"/>
                <a:ea typeface="+mn-lt"/>
                <a:cs typeface="Gotham" panose="020B0604020202020204" charset="0"/>
              </a:rPr>
              <a:t>Number and type of operations involved</a:t>
            </a:r>
            <a:endParaRPr lang="en-US" sz="2600" dirty="0">
              <a:latin typeface="Gotham" panose="020B0604020202020204" charset="0"/>
              <a:ea typeface="Calibri"/>
              <a:cs typeface="Gotham" panose="020B0604020202020204" charset="0"/>
            </a:endParaRPr>
          </a:p>
          <a:p>
            <a:pPr lvl="1"/>
            <a:r>
              <a:rPr lang="en-US" sz="2600" dirty="0">
                <a:latin typeface="Gotham" panose="020B0604020202020204" charset="0"/>
                <a:ea typeface="+mn-lt"/>
                <a:cs typeface="Gotham" panose="020B0604020202020204" charset="0"/>
              </a:rPr>
              <a:t>Time required for assembly</a:t>
            </a:r>
          </a:p>
          <a:p>
            <a:pPr lvl="1"/>
            <a:r>
              <a:rPr lang="en-US" sz="2600" dirty="0">
                <a:latin typeface="Gotham" panose="020B0604020202020204" charset="0"/>
                <a:ea typeface="+mn-lt"/>
                <a:cs typeface="Gotham" panose="020B0604020202020204" charset="0"/>
              </a:rPr>
              <a:t>Skill levels of workers</a:t>
            </a:r>
            <a:endParaRPr lang="en-US" sz="2600" dirty="0">
              <a:latin typeface="Gotham" panose="020B0604020202020204" charset="0"/>
              <a:ea typeface="Calibri"/>
              <a:cs typeface="Gotham" panose="020B0604020202020204" charset="0"/>
            </a:endParaRPr>
          </a:p>
          <a:p>
            <a:pPr lvl="1"/>
            <a:r>
              <a:rPr lang="en-US" sz="2600" dirty="0">
                <a:latin typeface="Gotham" panose="020B0604020202020204" charset="0"/>
                <a:ea typeface="+mn-lt"/>
                <a:cs typeface="Gotham" panose="020B0604020202020204" charset="0"/>
              </a:rPr>
              <a:t>Level of detail and precision in assembly</a:t>
            </a:r>
            <a:endParaRPr lang="en-US" sz="2600" dirty="0">
              <a:latin typeface="Gotham" panose="020B0604020202020204" charset="0"/>
              <a:ea typeface="Calibri"/>
              <a:cs typeface="Gotham" panose="020B0604020202020204" charset="0"/>
            </a:endParaRPr>
          </a:p>
          <a:p>
            <a:pPr lvl="1"/>
            <a:r>
              <a:rPr lang="en-US" sz="2600" dirty="0">
                <a:latin typeface="Gotham" panose="020B0604020202020204" charset="0"/>
                <a:ea typeface="+mn-lt"/>
                <a:cs typeface="Gotham" panose="020B0604020202020204" charset="0"/>
              </a:rPr>
              <a:t>Value added by assembly</a:t>
            </a:r>
            <a:endParaRPr lang="en-US" sz="2600" dirty="0">
              <a:latin typeface="Gotham" panose="020B0604020202020204" charset="0"/>
              <a:ea typeface="Calibri"/>
              <a:cs typeface="Gotham" panose="020B0604020202020204" charset="0"/>
            </a:endParaRPr>
          </a:p>
          <a:p>
            <a:pPr lvl="1"/>
            <a:r>
              <a:rPr lang="en-US" sz="2600" dirty="0">
                <a:latin typeface="Gotham" panose="020B0604020202020204" charset="0"/>
                <a:ea typeface="+mn-lt"/>
                <a:cs typeface="Gotham" panose="020B0604020202020204" charset="0"/>
              </a:rPr>
              <a:t>Design and development resources expended</a:t>
            </a:r>
            <a:endParaRPr lang="en-US" sz="2600" dirty="0">
              <a:latin typeface="Gotham" panose="020B0604020202020204" charset="0"/>
              <a:ea typeface="Calibri"/>
              <a:cs typeface="Gotham" panose="020B0604020202020204" charset="0"/>
            </a:endParaRPr>
          </a:p>
          <a:p>
            <a:pPr lvl="1"/>
            <a:r>
              <a:rPr lang="en-US" sz="2600" dirty="0">
                <a:latin typeface="Gotham" panose="020B0604020202020204" charset="0"/>
                <a:ea typeface="+mn-lt"/>
                <a:cs typeface="Gotham" panose="020B0604020202020204" charset="0"/>
              </a:rPr>
              <a:t>Extent of post-assembly inspection and testing</a:t>
            </a:r>
            <a:endParaRPr lang="en-US" sz="2600" dirty="0">
              <a:latin typeface="Gotham" panose="020B0604020202020204" charset="0"/>
              <a:ea typeface="Calibri"/>
              <a:cs typeface="Gotham" panose="020B0604020202020204" charset="0"/>
            </a:endParaRPr>
          </a:p>
          <a:p>
            <a:pPr lvl="1"/>
            <a:r>
              <a:rPr lang="en-US" sz="2600" dirty="0">
                <a:latin typeface="Gotham" panose="020B0604020202020204" charset="0"/>
                <a:ea typeface="+mn-lt"/>
                <a:cs typeface="Gotham" panose="020B0604020202020204" charset="0"/>
              </a:rPr>
              <a:t>Nature of post-assembly testing</a:t>
            </a:r>
            <a:endParaRPr lang="en-US" sz="2600" dirty="0">
              <a:latin typeface="Gotham" panose="020B0604020202020204" charset="0"/>
              <a:ea typeface="Calibri"/>
              <a:cs typeface="Gotham" panose="020B0604020202020204" charset="0"/>
            </a:endParaRPr>
          </a:p>
          <a:p>
            <a:pPr lvl="1"/>
            <a:r>
              <a:rPr lang="en-US" sz="2600" dirty="0">
                <a:latin typeface="Gotham" panose="020B0604020202020204" charset="0"/>
                <a:ea typeface="+mn-lt"/>
                <a:cs typeface="Gotham" panose="020B0604020202020204" charset="0"/>
              </a:rPr>
              <a:t>Origin and significance of components used</a:t>
            </a:r>
            <a:endParaRPr lang="en-US" sz="2600" dirty="0">
              <a:latin typeface="Gotham" panose="020B0604020202020204" charset="0"/>
              <a:ea typeface="Calibri"/>
              <a:cs typeface="Gotham" panose="020B0604020202020204" charset="0"/>
            </a:endParaRPr>
          </a:p>
          <a:p>
            <a:pPr lvl="1"/>
            <a:r>
              <a:rPr lang="en-US" sz="2600" dirty="0">
                <a:latin typeface="Gotham" panose="020B0604020202020204" charset="0"/>
                <a:ea typeface="+mn-lt"/>
                <a:cs typeface="Gotham" panose="020B0604020202020204" charset="0"/>
              </a:rPr>
              <a:t>Employment generated by the process</a:t>
            </a:r>
          </a:p>
        </p:txBody>
      </p:sp>
      <p:pic>
        <p:nvPicPr>
          <p:cNvPr id="3" name="Picture 2">
            <a:extLst>
              <a:ext uri="{FF2B5EF4-FFF2-40B4-BE49-F238E27FC236}">
                <a16:creationId xmlns:a16="http://schemas.microsoft.com/office/drawing/2014/main" id="{3DF056EE-01EC-21F4-3F41-39FB9BABD389}"/>
              </a:ext>
            </a:extLst>
          </p:cNvPr>
          <p:cNvPicPr>
            <a:picLocks noChangeAspect="1"/>
          </p:cNvPicPr>
          <p:nvPr/>
        </p:nvPicPr>
        <p:blipFill>
          <a:blip r:embed="rId3"/>
          <a:srcRect t="15333" b="19333"/>
          <a:stretch/>
        </p:blipFill>
        <p:spPr>
          <a:xfrm>
            <a:off x="13265798" y="504737"/>
            <a:ext cx="2507602" cy="1590763"/>
          </a:xfrm>
          <a:prstGeom prst="rect">
            <a:avLst/>
          </a:prstGeom>
        </p:spPr>
      </p:pic>
    </p:spTree>
    <p:extLst>
      <p:ext uri="{BB962C8B-B14F-4D97-AF65-F5344CB8AC3E}">
        <p14:creationId xmlns:p14="http://schemas.microsoft.com/office/powerpoint/2010/main" val="433940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3C9FB-52B5-CB97-7145-D447DD76DC0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E5CA672-730C-0CE7-C9C4-7AA676E276FF}"/>
              </a:ext>
            </a:extLst>
          </p:cNvPr>
          <p:cNvSpPr txBox="1"/>
          <p:nvPr/>
        </p:nvSpPr>
        <p:spPr>
          <a:xfrm>
            <a:off x="1154432" y="1014189"/>
            <a:ext cx="11494768" cy="1000274"/>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lang="en-US" sz="6500" dirty="0">
                <a:solidFill>
                  <a:srgbClr val="05216C"/>
                </a:solidFill>
                <a:latin typeface="Anton"/>
              </a:rPr>
              <a:t>GLOBAL RETALIATORY ACTION</a:t>
            </a:r>
          </a:p>
        </p:txBody>
      </p:sp>
      <p:sp>
        <p:nvSpPr>
          <p:cNvPr id="15" name="AutoShape 15">
            <a:extLst>
              <a:ext uri="{FF2B5EF4-FFF2-40B4-BE49-F238E27FC236}">
                <a16:creationId xmlns:a16="http://schemas.microsoft.com/office/drawing/2014/main" id="{50A8FF84-1EBA-39BB-E600-A4510C97145F}"/>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4C4EE258-CF27-3E79-4EBA-6833C7834B49}"/>
              </a:ext>
            </a:extLst>
          </p:cNvPr>
          <p:cNvGrpSpPr>
            <a:grpSpLocks noChangeAspect="1"/>
          </p:cNvGrpSpPr>
          <p:nvPr/>
        </p:nvGrpSpPr>
        <p:grpSpPr>
          <a:xfrm>
            <a:off x="15773400" y="302200"/>
            <a:ext cx="1995842" cy="1995835"/>
            <a:chOff x="0" y="0"/>
            <a:chExt cx="6350000" cy="6349975"/>
          </a:xfrm>
        </p:grpSpPr>
        <p:sp>
          <p:nvSpPr>
            <p:cNvPr id="19" name="Freeform 19">
              <a:extLst>
                <a:ext uri="{FF2B5EF4-FFF2-40B4-BE49-F238E27FC236}">
                  <a16:creationId xmlns:a16="http://schemas.microsoft.com/office/drawing/2014/main" id="{DC17DB67-3A2B-4A36-D6D2-3C0E5D98985F}"/>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E0EF60EC-4D0C-6753-CF46-E35B6AF74396}"/>
              </a:ext>
            </a:extLst>
          </p:cNvPr>
          <p:cNvSpPr>
            <a:spLocks noGrp="1"/>
          </p:cNvSpPr>
          <p:nvPr/>
        </p:nvSpPr>
        <p:spPr>
          <a:xfrm>
            <a:off x="1154432" y="2628900"/>
            <a:ext cx="16340470" cy="388620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US" sz="2600" b="1" dirty="0">
                <a:latin typeface="Gotham" panose="020B0604020202020204" charset="0"/>
                <a:cs typeface="Gotham" panose="020B0604020202020204" charset="0"/>
              </a:rPr>
              <a:t>China </a:t>
            </a:r>
            <a:r>
              <a:rPr lang="en-US" sz="2600" dirty="0">
                <a:latin typeface="Gotham" panose="020B0604020202020204" charset="0"/>
                <a:cs typeface="Gotham" panose="020B0604020202020204" charset="0"/>
              </a:rPr>
              <a:t>– imposed 125% retaliatory duties on US goods imports. In excess of 50% of China exports to the US affected by the high tariff wall. Risk of diversion of goods into other markets with low MFN tariffs, </a:t>
            </a:r>
            <a:r>
              <a:rPr lang="en-US" sz="2600" dirty="0" err="1">
                <a:latin typeface="Gotham" panose="020B0604020202020204" charset="0"/>
                <a:cs typeface="Gotham" panose="020B0604020202020204" charset="0"/>
              </a:rPr>
              <a:t>eg.</a:t>
            </a:r>
            <a:r>
              <a:rPr lang="en-US" sz="2600" dirty="0">
                <a:latin typeface="Gotham" panose="020B0604020202020204" charset="0"/>
                <a:cs typeface="Gotham" panose="020B0604020202020204" charset="0"/>
              </a:rPr>
              <a:t> the UK.</a:t>
            </a:r>
          </a:p>
          <a:p>
            <a:pPr>
              <a:spcAft>
                <a:spcPts val="1000"/>
              </a:spcAft>
            </a:pPr>
            <a:r>
              <a:rPr lang="en-US" sz="2600" b="1" dirty="0">
                <a:latin typeface="Gotham" panose="020B0604020202020204" charset="0"/>
                <a:cs typeface="Gotham" panose="020B0604020202020204" charset="0"/>
              </a:rPr>
              <a:t>EU</a:t>
            </a:r>
            <a:r>
              <a:rPr lang="en-US" sz="2600" dirty="0">
                <a:latin typeface="Gotham" panose="020B0604020202020204" charset="0"/>
                <a:cs typeface="Gotham" panose="020B0604020202020204" charset="0"/>
              </a:rPr>
              <a:t> – two stage response – vote on 9 April on steel and aluminium tariff response – was due to take effect on 15 April (now suspended until 14 July). EU scaled back scope of response from original €26bn in tariffs to around €21bn. </a:t>
            </a:r>
          </a:p>
          <a:p>
            <a:pPr>
              <a:spcAft>
                <a:spcPts val="1000"/>
              </a:spcAft>
            </a:pPr>
            <a:r>
              <a:rPr lang="en-US" sz="2600" dirty="0">
                <a:latin typeface="Gotham" panose="020B0604020202020204" charset="0"/>
                <a:cs typeface="Gotham" panose="020B0604020202020204" charset="0"/>
              </a:rPr>
              <a:t>25% duties on some products, 10-25% on orange juice, poultry, soyabeans. Bourbon, wine and dairy products not subject to retaliatory tariffs. </a:t>
            </a:r>
          </a:p>
          <a:p>
            <a:pPr>
              <a:spcAft>
                <a:spcPts val="1000"/>
              </a:spcAft>
            </a:pPr>
            <a:r>
              <a:rPr lang="en-US" sz="2600" dirty="0">
                <a:latin typeface="Gotham" panose="020B0604020202020204" charset="0"/>
                <a:cs typeface="Gotham" panose="020B0604020202020204" charset="0"/>
              </a:rPr>
              <a:t>EU - second tranche of measures could be considered for July if no deal reached: tariffs only, or using the EU Anti Coercion Instrument to target US tech companies, intellectual property, procurement and services market access?</a:t>
            </a:r>
          </a:p>
          <a:p>
            <a:pPr>
              <a:spcAft>
                <a:spcPts val="1000"/>
              </a:spcAft>
            </a:pPr>
            <a:r>
              <a:rPr lang="en-US" sz="2600" dirty="0">
                <a:latin typeface="Gotham" panose="020B0604020202020204" charset="0"/>
                <a:cs typeface="Gotham" panose="020B0604020202020204" charset="0"/>
              </a:rPr>
              <a:t>UK – no increase in duties for now. HMG considering how tariffs might increase if required – call for input for businesses until </a:t>
            </a:r>
            <a:r>
              <a:rPr lang="en-US" sz="2600" b="1" dirty="0">
                <a:latin typeface="Gotham" panose="020B0604020202020204" charset="0"/>
                <a:cs typeface="Gotham" panose="020B0604020202020204" charset="0"/>
              </a:rPr>
              <a:t>1 May</a:t>
            </a:r>
          </a:p>
        </p:txBody>
      </p:sp>
      <p:pic>
        <p:nvPicPr>
          <p:cNvPr id="3" name="Picture 2">
            <a:extLst>
              <a:ext uri="{FF2B5EF4-FFF2-40B4-BE49-F238E27FC236}">
                <a16:creationId xmlns:a16="http://schemas.microsoft.com/office/drawing/2014/main" id="{F5A7ABD2-A9D0-00E7-BAA7-8F5DB62DA4FE}"/>
              </a:ext>
            </a:extLst>
          </p:cNvPr>
          <p:cNvPicPr>
            <a:picLocks noChangeAspect="1"/>
          </p:cNvPicPr>
          <p:nvPr/>
        </p:nvPicPr>
        <p:blipFill>
          <a:blip r:embed="rId3"/>
          <a:srcRect t="15333" b="19333"/>
          <a:stretch/>
        </p:blipFill>
        <p:spPr>
          <a:xfrm>
            <a:off x="13265798" y="504737"/>
            <a:ext cx="2507602" cy="1590763"/>
          </a:xfrm>
          <a:prstGeom prst="rect">
            <a:avLst/>
          </a:prstGeom>
        </p:spPr>
      </p:pic>
    </p:spTree>
    <p:extLst>
      <p:ext uri="{BB962C8B-B14F-4D97-AF65-F5344CB8AC3E}">
        <p14:creationId xmlns:p14="http://schemas.microsoft.com/office/powerpoint/2010/main" val="1146726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582B9-51F2-A575-9134-B315ECB032A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7FD6EC0-E9E9-7DA1-B919-EBFE923E332E}"/>
              </a:ext>
            </a:extLst>
          </p:cNvPr>
          <p:cNvSpPr txBox="1"/>
          <p:nvPr/>
        </p:nvSpPr>
        <p:spPr>
          <a:xfrm>
            <a:off x="1154432" y="1014189"/>
            <a:ext cx="11494768" cy="1000274"/>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lang="en-US" sz="6500" dirty="0">
                <a:solidFill>
                  <a:srgbClr val="05216C"/>
                </a:solidFill>
                <a:latin typeface="Anton"/>
              </a:rPr>
              <a:t>GLOBAL RETALIATORY ACTION</a:t>
            </a:r>
          </a:p>
        </p:txBody>
      </p:sp>
      <p:sp>
        <p:nvSpPr>
          <p:cNvPr id="15" name="AutoShape 15">
            <a:extLst>
              <a:ext uri="{FF2B5EF4-FFF2-40B4-BE49-F238E27FC236}">
                <a16:creationId xmlns:a16="http://schemas.microsoft.com/office/drawing/2014/main" id="{BD16C71F-96B4-C698-9A73-20E02D6EC4AF}"/>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ABFB9158-BBE8-EC93-E874-863C82D64B4B}"/>
              </a:ext>
            </a:extLst>
          </p:cNvPr>
          <p:cNvGrpSpPr>
            <a:grpSpLocks noChangeAspect="1"/>
          </p:cNvGrpSpPr>
          <p:nvPr/>
        </p:nvGrpSpPr>
        <p:grpSpPr>
          <a:xfrm>
            <a:off x="15773400" y="302200"/>
            <a:ext cx="1995842" cy="1995835"/>
            <a:chOff x="0" y="0"/>
            <a:chExt cx="6350000" cy="6349975"/>
          </a:xfrm>
        </p:grpSpPr>
        <p:sp>
          <p:nvSpPr>
            <p:cNvPr id="19" name="Freeform 19">
              <a:extLst>
                <a:ext uri="{FF2B5EF4-FFF2-40B4-BE49-F238E27FC236}">
                  <a16:creationId xmlns:a16="http://schemas.microsoft.com/office/drawing/2014/main" id="{672EFD64-035C-16A2-AF94-D5C910ADE75E}"/>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3792C38D-2572-11A4-8C3F-646FE8D9ED66}"/>
              </a:ext>
            </a:extLst>
          </p:cNvPr>
          <p:cNvSpPr>
            <a:spLocks noGrp="1"/>
          </p:cNvSpPr>
          <p:nvPr/>
        </p:nvSpPr>
        <p:spPr>
          <a:xfrm>
            <a:off x="1154432" y="2628900"/>
            <a:ext cx="16340470" cy="388620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dirty="0">
                <a:latin typeface="Gotham" panose="020B0604020202020204" charset="0"/>
                <a:cs typeface="Gotham" panose="020B0604020202020204" charset="0"/>
              </a:rPr>
              <a:t>Australia </a:t>
            </a:r>
            <a:r>
              <a:rPr lang="en-US" sz="2600" dirty="0">
                <a:latin typeface="Gotham" panose="020B0604020202020204" charset="0"/>
                <a:cs typeface="Gotham" panose="020B0604020202020204" charset="0"/>
              </a:rPr>
              <a:t>- no increase in duties for now. </a:t>
            </a:r>
          </a:p>
          <a:p>
            <a:r>
              <a:rPr lang="en-US" sz="2600" b="1" dirty="0">
                <a:latin typeface="Gotham" panose="020B0604020202020204" charset="0"/>
                <a:cs typeface="Gotham" panose="020B0604020202020204" charset="0"/>
              </a:rPr>
              <a:t>India</a:t>
            </a:r>
            <a:r>
              <a:rPr lang="en-US" sz="2600" dirty="0">
                <a:latin typeface="Gotham" panose="020B0604020202020204" charset="0"/>
                <a:cs typeface="Gotham" panose="020B0604020202020204" charset="0"/>
              </a:rPr>
              <a:t> – no increase in duties for now. </a:t>
            </a:r>
          </a:p>
          <a:p>
            <a:r>
              <a:rPr lang="en-US" sz="2600" b="1" dirty="0">
                <a:latin typeface="Gotham" panose="020B0604020202020204" charset="0"/>
                <a:cs typeface="Gotham" panose="020B0604020202020204" charset="0"/>
              </a:rPr>
              <a:t>Japan </a:t>
            </a:r>
            <a:r>
              <a:rPr lang="en-US" sz="2600" dirty="0">
                <a:latin typeface="Gotham" panose="020B0604020202020204" charset="0"/>
                <a:cs typeface="Gotham" panose="020B0604020202020204" charset="0"/>
              </a:rPr>
              <a:t>- no increase in duties for now. </a:t>
            </a:r>
          </a:p>
          <a:p>
            <a:r>
              <a:rPr lang="en-US" sz="2600" b="1" dirty="0">
                <a:latin typeface="Gotham" panose="020B0604020202020204" charset="0"/>
                <a:cs typeface="Gotham" panose="020B0604020202020204" charset="0"/>
              </a:rPr>
              <a:t>Canada </a:t>
            </a:r>
            <a:r>
              <a:rPr lang="en-US" sz="2600" dirty="0">
                <a:latin typeface="Gotham" panose="020B0604020202020204" charset="0"/>
                <a:cs typeface="Gotham" panose="020B0604020202020204" charset="0"/>
              </a:rPr>
              <a:t>- retaliatory package including 25% tariffs on US auto exports but currently in election campaign </a:t>
            </a:r>
          </a:p>
          <a:p>
            <a:r>
              <a:rPr lang="en-US" sz="2600" dirty="0">
                <a:latin typeface="Gotham" panose="020B0604020202020204" charset="0"/>
                <a:cs typeface="Gotham" panose="020B0604020202020204" charset="0"/>
              </a:rPr>
              <a:t>US discussions underway with over </a:t>
            </a:r>
            <a:r>
              <a:rPr lang="en-US" sz="2600" b="1" dirty="0">
                <a:latin typeface="Gotham" panose="020B0604020202020204" charset="0"/>
                <a:cs typeface="Gotham" panose="020B0604020202020204" charset="0"/>
              </a:rPr>
              <a:t>70 countries.</a:t>
            </a:r>
          </a:p>
          <a:p>
            <a:r>
              <a:rPr lang="en-US" sz="2600" b="1" dirty="0">
                <a:latin typeface="Gotham" panose="020B0604020202020204" charset="0"/>
                <a:cs typeface="Gotham" panose="020B0604020202020204" charset="0"/>
              </a:rPr>
              <a:t>US response</a:t>
            </a:r>
            <a:r>
              <a:rPr lang="en-US" sz="2600" dirty="0">
                <a:latin typeface="Gotham" panose="020B0604020202020204" charset="0"/>
                <a:cs typeface="Gotham" panose="020B0604020202020204" charset="0"/>
              </a:rPr>
              <a:t>: consideration of measures like export tax credits (generally permissible under WTO rules)</a:t>
            </a:r>
          </a:p>
          <a:p>
            <a:r>
              <a:rPr lang="en-US" sz="2600" dirty="0">
                <a:latin typeface="Gotham" panose="020B0604020202020204" charset="0"/>
                <a:cs typeface="Gotham" panose="020B0604020202020204" charset="0"/>
              </a:rPr>
              <a:t>Non-preferential rules of origin and relevant certification to prove origin will become key for trade with the US if goods have China-origin content.</a:t>
            </a:r>
          </a:p>
        </p:txBody>
      </p:sp>
      <p:pic>
        <p:nvPicPr>
          <p:cNvPr id="3" name="Picture 2">
            <a:extLst>
              <a:ext uri="{FF2B5EF4-FFF2-40B4-BE49-F238E27FC236}">
                <a16:creationId xmlns:a16="http://schemas.microsoft.com/office/drawing/2014/main" id="{F813F8DF-57FE-98E1-6316-ED875E5B7AD4}"/>
              </a:ext>
            </a:extLst>
          </p:cNvPr>
          <p:cNvPicPr>
            <a:picLocks noChangeAspect="1"/>
          </p:cNvPicPr>
          <p:nvPr/>
        </p:nvPicPr>
        <p:blipFill>
          <a:blip r:embed="rId3"/>
          <a:srcRect t="15333" b="19333"/>
          <a:stretch/>
        </p:blipFill>
        <p:spPr>
          <a:xfrm>
            <a:off x="12957499" y="423700"/>
            <a:ext cx="2507602" cy="1590763"/>
          </a:xfrm>
          <a:prstGeom prst="rect">
            <a:avLst/>
          </a:prstGeom>
        </p:spPr>
      </p:pic>
    </p:spTree>
    <p:extLst>
      <p:ext uri="{BB962C8B-B14F-4D97-AF65-F5344CB8AC3E}">
        <p14:creationId xmlns:p14="http://schemas.microsoft.com/office/powerpoint/2010/main" val="3732569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92583-B9E3-F56C-5A7B-D20C06256C4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124E626-4B7A-2E11-AE5E-3D27AE6B00F8}"/>
              </a:ext>
            </a:extLst>
          </p:cNvPr>
          <p:cNvSpPr txBox="1"/>
          <p:nvPr/>
        </p:nvSpPr>
        <p:spPr>
          <a:xfrm>
            <a:off x="1154432" y="799980"/>
            <a:ext cx="11494768" cy="1000274"/>
          </a:xfrm>
          <a:prstGeom prst="rect">
            <a:avLst/>
          </a:prstGeom>
        </p:spPr>
        <p:txBody>
          <a:bodyPr wrap="square" lIns="0" tIns="0" rIns="0" bIns="0" rtlCol="0" anchor="t">
            <a:spAutoFit/>
          </a:bodyPr>
          <a:lstStyle/>
          <a:p>
            <a:pPr>
              <a:defRPr/>
            </a:pPr>
            <a:r>
              <a:rPr lang="en-US" sz="6500" dirty="0">
                <a:solidFill>
                  <a:srgbClr val="05216C"/>
                </a:solidFill>
                <a:latin typeface="Anton"/>
              </a:rPr>
              <a:t>UK GOVERNMENT POLICY RESPONSE</a:t>
            </a:r>
          </a:p>
        </p:txBody>
      </p:sp>
      <p:sp>
        <p:nvSpPr>
          <p:cNvPr id="15" name="AutoShape 15">
            <a:extLst>
              <a:ext uri="{FF2B5EF4-FFF2-40B4-BE49-F238E27FC236}">
                <a16:creationId xmlns:a16="http://schemas.microsoft.com/office/drawing/2014/main" id="{77468709-27ED-3CD3-7F2C-8494657CE6B2}"/>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9DA37F97-D455-68B5-4F23-B6ABDAB36D8D}"/>
              </a:ext>
            </a:extLst>
          </p:cNvPr>
          <p:cNvGrpSpPr>
            <a:grpSpLocks noChangeAspect="1"/>
          </p:cNvGrpSpPr>
          <p:nvPr/>
        </p:nvGrpSpPr>
        <p:grpSpPr>
          <a:xfrm>
            <a:off x="15773400" y="302200"/>
            <a:ext cx="1995842" cy="1995835"/>
            <a:chOff x="0" y="0"/>
            <a:chExt cx="6350000" cy="6349975"/>
          </a:xfrm>
        </p:grpSpPr>
        <p:sp>
          <p:nvSpPr>
            <p:cNvPr id="19" name="Freeform 19">
              <a:extLst>
                <a:ext uri="{FF2B5EF4-FFF2-40B4-BE49-F238E27FC236}">
                  <a16:creationId xmlns:a16="http://schemas.microsoft.com/office/drawing/2014/main" id="{CB03A311-44C5-A3A5-08AD-4C912CE5BC34}"/>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E2776208-E964-B389-4F39-F4CC65AF4A75}"/>
              </a:ext>
            </a:extLst>
          </p:cNvPr>
          <p:cNvSpPr>
            <a:spLocks noGrp="1"/>
          </p:cNvSpPr>
          <p:nvPr/>
        </p:nvSpPr>
        <p:spPr>
          <a:xfrm>
            <a:off x="1154432" y="2628900"/>
            <a:ext cx="16340470" cy="388620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US" sz="2600" dirty="0">
                <a:latin typeface="Gotham" panose="020B0604020202020204" charset="0"/>
                <a:cs typeface="Gotham" panose="020B0604020202020204" charset="0"/>
              </a:rPr>
              <a:t>PM – calm, cool headed approach. No retaliatory action for now.</a:t>
            </a:r>
          </a:p>
          <a:p>
            <a:pPr>
              <a:spcAft>
                <a:spcPts val="1000"/>
              </a:spcAft>
            </a:pPr>
            <a:r>
              <a:rPr lang="en-US" sz="2600" dirty="0">
                <a:latin typeface="Gotham" panose="020B0604020202020204" charset="0"/>
                <a:cs typeface="Gotham" panose="020B0604020202020204" charset="0"/>
              </a:rPr>
              <a:t>Seeking economic partnership deal with the US to lower some tariffs and remove others.</a:t>
            </a:r>
          </a:p>
          <a:p>
            <a:pPr>
              <a:spcAft>
                <a:spcPts val="1000"/>
              </a:spcAft>
            </a:pPr>
            <a:r>
              <a:rPr lang="en-US" sz="2600" dirty="0">
                <a:latin typeface="Gotham" panose="020B0604020202020204" charset="0"/>
                <a:cs typeface="Gotham" panose="020B0604020202020204" charset="0"/>
              </a:rPr>
              <a:t>Preparing for eventuality of future response with Call for Input on tariffs.</a:t>
            </a:r>
          </a:p>
          <a:p>
            <a:pPr>
              <a:spcAft>
                <a:spcPts val="1000"/>
              </a:spcAft>
            </a:pPr>
            <a:r>
              <a:rPr lang="en-US" sz="2600" b="1" dirty="0">
                <a:latin typeface="Gotham" panose="020B0604020202020204" charset="0"/>
                <a:cs typeface="Gotham" panose="020B0604020202020204" charset="0"/>
              </a:rPr>
              <a:t>Likely UK offer: </a:t>
            </a:r>
            <a:r>
              <a:rPr lang="en-US" sz="2600" dirty="0">
                <a:latin typeface="Gotham" panose="020B0604020202020204" charset="0"/>
                <a:cs typeface="Gotham" panose="020B0604020202020204" charset="0"/>
              </a:rPr>
              <a:t>lower tariffs on agri-food imports, co-operation on technology, new agreement on technology taxation</a:t>
            </a:r>
          </a:p>
          <a:p>
            <a:pPr>
              <a:spcAft>
                <a:spcPts val="1000"/>
              </a:spcAft>
            </a:pPr>
            <a:r>
              <a:rPr lang="en-US" sz="2600" b="1" dirty="0">
                <a:latin typeface="Gotham" panose="020B0604020202020204" charset="0"/>
                <a:cs typeface="Gotham" panose="020B0604020202020204" charset="0"/>
              </a:rPr>
              <a:t>Industrial policy: </a:t>
            </a:r>
            <a:r>
              <a:rPr lang="en-US" sz="2600" dirty="0">
                <a:latin typeface="Gotham" panose="020B0604020202020204" charset="0"/>
                <a:cs typeface="Gotham" panose="020B0604020202020204" charset="0"/>
              </a:rPr>
              <a:t>changes to Net Zero timeline for automotive companies and EV mandate. Changes to subsidies rules to authorize individual awards of up to £25m without mandatory investigations. BCC called for uprating of threshold.</a:t>
            </a:r>
          </a:p>
          <a:p>
            <a:pPr>
              <a:spcAft>
                <a:spcPts val="1000"/>
              </a:spcAft>
            </a:pPr>
            <a:r>
              <a:rPr lang="en-US" sz="2600" b="1" dirty="0">
                <a:latin typeface="Gotham" panose="020B0604020202020204" charset="0"/>
                <a:cs typeface="Gotham" panose="020B0604020202020204" charset="0"/>
              </a:rPr>
              <a:t>Trade policy: </a:t>
            </a:r>
            <a:r>
              <a:rPr lang="en-US" sz="2600" dirty="0">
                <a:latin typeface="Gotham" panose="020B0604020202020204" charset="0"/>
                <a:cs typeface="Gotham" panose="020B0604020202020204" charset="0"/>
              </a:rPr>
              <a:t>increased resources at Trade Remedies Authority, using policy levers on anti-dumping duties to address unfair competition on prices where domestic industry faces injury; steel safeguard duties due to expire in June 2026 – BCC calling on these to be renewed.</a:t>
            </a:r>
          </a:p>
        </p:txBody>
      </p:sp>
      <p:pic>
        <p:nvPicPr>
          <p:cNvPr id="3" name="Picture 2">
            <a:extLst>
              <a:ext uri="{FF2B5EF4-FFF2-40B4-BE49-F238E27FC236}">
                <a16:creationId xmlns:a16="http://schemas.microsoft.com/office/drawing/2014/main" id="{AC37DA43-F8EC-7B92-6FE7-2C1E1EC8723F}"/>
              </a:ext>
            </a:extLst>
          </p:cNvPr>
          <p:cNvPicPr>
            <a:picLocks noChangeAspect="1"/>
          </p:cNvPicPr>
          <p:nvPr/>
        </p:nvPicPr>
        <p:blipFill>
          <a:blip r:embed="rId3"/>
          <a:srcRect t="15333" b="19333"/>
          <a:stretch/>
        </p:blipFill>
        <p:spPr>
          <a:xfrm>
            <a:off x="12957499" y="423700"/>
            <a:ext cx="2507602" cy="1590763"/>
          </a:xfrm>
          <a:prstGeom prst="rect">
            <a:avLst/>
          </a:prstGeom>
        </p:spPr>
      </p:pic>
    </p:spTree>
    <p:extLst>
      <p:ext uri="{BB962C8B-B14F-4D97-AF65-F5344CB8AC3E}">
        <p14:creationId xmlns:p14="http://schemas.microsoft.com/office/powerpoint/2010/main" val="64163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3034990"/>
            <a:ext cx="17259300" cy="7252010"/>
          </a:xfrm>
          <a:prstGeom prst="rect">
            <a:avLst/>
          </a:prstGeom>
          <a:solidFill>
            <a:srgbClr val="05216C"/>
          </a:solidFill>
        </p:spPr>
        <p:txBody>
          <a:bodyPr/>
          <a:lstStyle/>
          <a:p>
            <a:endParaRPr lang="en-GB"/>
          </a:p>
        </p:txBody>
      </p:sp>
      <p:grpSp>
        <p:nvGrpSpPr>
          <p:cNvPr id="3" name="Group 3"/>
          <p:cNvGrpSpPr>
            <a:grpSpLocks noChangeAspect="1"/>
          </p:cNvGrpSpPr>
          <p:nvPr/>
        </p:nvGrpSpPr>
        <p:grpSpPr>
          <a:xfrm>
            <a:off x="9684427" y="0"/>
            <a:ext cx="8603573" cy="10287000"/>
            <a:chOff x="0" y="0"/>
            <a:chExt cx="8603361" cy="10286746"/>
          </a:xfrm>
        </p:grpSpPr>
        <p:sp>
          <p:nvSpPr>
            <p:cNvPr id="4" name="Freeform 4"/>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stretch>
                <a:fillRect l="-39647" r="-39647"/>
              </a:stretch>
            </a:blipFill>
          </p:spPr>
          <p:txBody>
            <a:bodyPr/>
            <a:lstStyle/>
            <a:p>
              <a:endParaRPr lang="en-GB"/>
            </a:p>
          </p:txBody>
        </p:sp>
      </p:grpSp>
      <p:sp>
        <p:nvSpPr>
          <p:cNvPr id="5" name="TextBox 5"/>
          <p:cNvSpPr txBox="1"/>
          <p:nvPr/>
        </p:nvSpPr>
        <p:spPr>
          <a:xfrm>
            <a:off x="3170306" y="901544"/>
            <a:ext cx="5935366" cy="1095375"/>
          </a:xfrm>
          <a:prstGeom prst="rect">
            <a:avLst/>
          </a:prstGeom>
        </p:spPr>
        <p:txBody>
          <a:bodyPr lIns="0" tIns="0" rIns="0" bIns="0" rtlCol="0" anchor="t">
            <a:spAutoFit/>
          </a:bodyPr>
          <a:lstStyle/>
          <a:p>
            <a:pPr algn="l">
              <a:lnSpc>
                <a:spcPts val="8400"/>
              </a:lnSpc>
            </a:pPr>
            <a:r>
              <a:rPr lang="en-US" sz="6500" dirty="0">
                <a:solidFill>
                  <a:srgbClr val="05216C"/>
                </a:solidFill>
                <a:latin typeface="Anton"/>
                <a:ea typeface="Anton"/>
                <a:cs typeface="Anton"/>
                <a:sym typeface="Anton"/>
              </a:rPr>
              <a:t>AGENDA</a:t>
            </a:r>
            <a:r>
              <a:rPr lang="en-US" sz="7500" dirty="0">
                <a:solidFill>
                  <a:srgbClr val="05216C"/>
                </a:solidFill>
                <a:latin typeface="Anton"/>
                <a:ea typeface="Anton"/>
                <a:cs typeface="Anton"/>
                <a:sym typeface="Anton"/>
              </a:rPr>
              <a:t> </a:t>
            </a:r>
          </a:p>
        </p:txBody>
      </p:sp>
      <p:sp>
        <p:nvSpPr>
          <p:cNvPr id="6" name="TextBox 6"/>
          <p:cNvSpPr txBox="1"/>
          <p:nvPr/>
        </p:nvSpPr>
        <p:spPr>
          <a:xfrm>
            <a:off x="609600" y="3742500"/>
            <a:ext cx="9558932" cy="6264151"/>
          </a:xfrm>
          <a:prstGeom prst="rect">
            <a:avLst/>
          </a:prstGeom>
        </p:spPr>
        <p:txBody>
          <a:bodyPr lIns="0" tIns="0" rIns="0" bIns="0" rtlCol="0" anchor="t">
            <a:spAutoFit/>
          </a:bodyPr>
          <a:lstStyle/>
          <a:p>
            <a:pPr algn="l">
              <a:lnSpc>
                <a:spcPts val="4060"/>
              </a:lnSpc>
            </a:pPr>
            <a:r>
              <a:rPr lang="en-US" sz="2800" spc="58" dirty="0">
                <a:solidFill>
                  <a:srgbClr val="FFFFFF"/>
                </a:solidFill>
                <a:latin typeface="Gotham"/>
                <a:ea typeface="Gotham"/>
                <a:cs typeface="Gotham"/>
                <a:sym typeface="Gotham"/>
              </a:rPr>
              <a:t>1.  Welcome Words &amp; Brief Intro to Chambers Trade Academy </a:t>
            </a:r>
          </a:p>
          <a:p>
            <a:pPr algn="l">
              <a:lnSpc>
                <a:spcPts val="4060"/>
              </a:lnSpc>
            </a:pPr>
            <a:endParaRPr lang="en-US" sz="2800" spc="58" dirty="0">
              <a:solidFill>
                <a:srgbClr val="FFFFFF"/>
              </a:solidFill>
              <a:latin typeface="Gotham"/>
              <a:ea typeface="Gotham"/>
              <a:cs typeface="Gotham"/>
              <a:sym typeface="Gotham"/>
            </a:endParaRPr>
          </a:p>
          <a:p>
            <a:pPr marL="514350" indent="-514350" algn="l">
              <a:lnSpc>
                <a:spcPts val="4060"/>
              </a:lnSpc>
              <a:buAutoNum type="arabicPeriod" startAt="2"/>
            </a:pPr>
            <a:r>
              <a:rPr lang="en-US" sz="2800" spc="58" dirty="0">
                <a:solidFill>
                  <a:srgbClr val="FFFFFF"/>
                </a:solidFill>
                <a:latin typeface="Gotham"/>
                <a:ea typeface="Gotham"/>
                <a:cs typeface="Gotham"/>
                <a:sym typeface="Gotham"/>
              </a:rPr>
              <a:t>US Tariffs and Global Trade,  William Bain,  Head of Trade Policy at BCC</a:t>
            </a:r>
          </a:p>
          <a:p>
            <a:pPr marL="514350" indent="-514350" algn="l">
              <a:lnSpc>
                <a:spcPts val="4060"/>
              </a:lnSpc>
              <a:buAutoNum type="arabicPeriod" startAt="2"/>
            </a:pPr>
            <a:endParaRPr lang="en-US" sz="2800" spc="58" dirty="0">
              <a:solidFill>
                <a:srgbClr val="FFFFFF"/>
              </a:solidFill>
              <a:latin typeface="Gotham"/>
              <a:ea typeface="Gotham"/>
              <a:cs typeface="Gotham"/>
              <a:sym typeface="Gotham"/>
            </a:endParaRPr>
          </a:p>
          <a:p>
            <a:pPr marL="514350" indent="-514350" algn="l">
              <a:lnSpc>
                <a:spcPts val="4060"/>
              </a:lnSpc>
              <a:buAutoNum type="arabicPeriod" startAt="2"/>
            </a:pPr>
            <a:r>
              <a:rPr lang="en-US" sz="2800" spc="58" dirty="0">
                <a:solidFill>
                  <a:srgbClr val="FFFFFF"/>
                </a:solidFill>
                <a:latin typeface="Gotham"/>
                <a:ea typeface="Gotham"/>
                <a:cs typeface="Gotham"/>
                <a:sym typeface="Gotham"/>
              </a:rPr>
              <a:t>Q&amp;A Panel  -  Assessing Impact &amp; Managing Risks</a:t>
            </a:r>
          </a:p>
          <a:p>
            <a:pPr algn="l">
              <a:lnSpc>
                <a:spcPts val="4060"/>
              </a:lnSpc>
            </a:pPr>
            <a:endParaRPr lang="en-US" sz="2800" spc="58" dirty="0">
              <a:solidFill>
                <a:srgbClr val="FFFFFF"/>
              </a:solidFill>
              <a:latin typeface="Gotham"/>
              <a:ea typeface="Gotham"/>
              <a:cs typeface="Gotham"/>
              <a:sym typeface="Gotham"/>
            </a:endParaRPr>
          </a:p>
          <a:p>
            <a:pPr algn="l">
              <a:lnSpc>
                <a:spcPts val="4060"/>
              </a:lnSpc>
            </a:pPr>
            <a:r>
              <a:rPr lang="en-US" sz="2800" spc="58" dirty="0">
                <a:solidFill>
                  <a:srgbClr val="FFFFFF"/>
                </a:solidFill>
                <a:latin typeface="Gotham"/>
                <a:ea typeface="Gotham"/>
                <a:cs typeface="Gotham"/>
                <a:sym typeface="Gotham"/>
              </a:rPr>
              <a:t>4. Upcoming Sessions</a:t>
            </a:r>
          </a:p>
          <a:p>
            <a:pPr algn="l">
              <a:lnSpc>
                <a:spcPts val="4060"/>
              </a:lnSpc>
            </a:pPr>
            <a:endParaRPr lang="en-US" sz="2800" spc="58" dirty="0">
              <a:solidFill>
                <a:srgbClr val="FFFFFF"/>
              </a:solidFill>
              <a:latin typeface="Gotham"/>
              <a:ea typeface="Gotham"/>
              <a:cs typeface="Gotham"/>
              <a:sym typeface="Gotham"/>
            </a:endParaRPr>
          </a:p>
          <a:p>
            <a:pPr algn="l">
              <a:lnSpc>
                <a:spcPts val="4060"/>
              </a:lnSpc>
            </a:pPr>
            <a:r>
              <a:rPr lang="en-US" sz="2800" spc="58" dirty="0">
                <a:solidFill>
                  <a:srgbClr val="FFFFFF"/>
                </a:solidFill>
                <a:latin typeface="Gotham"/>
                <a:ea typeface="Gotham"/>
                <a:cs typeface="Gotham"/>
                <a:sym typeface="Gotham"/>
              </a:rPr>
              <a:t>5. Closing Remarks</a:t>
            </a:r>
          </a:p>
        </p:txBody>
      </p:sp>
      <p:grpSp>
        <p:nvGrpSpPr>
          <p:cNvPr id="7" name="Group 7"/>
          <p:cNvGrpSpPr>
            <a:grpSpLocks noChangeAspect="1"/>
          </p:cNvGrpSpPr>
          <p:nvPr/>
        </p:nvGrpSpPr>
        <p:grpSpPr>
          <a:xfrm>
            <a:off x="446104" y="258015"/>
            <a:ext cx="2148242" cy="2148234"/>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endParaRPr lang="en-GB"/>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4286C-AFF7-8263-6B55-63727B9D71F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1DB53EB-6D1F-5CEE-5BDB-64E9028F57E6}"/>
              </a:ext>
            </a:extLst>
          </p:cNvPr>
          <p:cNvSpPr txBox="1"/>
          <p:nvPr/>
        </p:nvSpPr>
        <p:spPr>
          <a:xfrm>
            <a:off x="1154432" y="61316"/>
            <a:ext cx="11494768" cy="2477601"/>
          </a:xfrm>
          <a:prstGeom prst="rect">
            <a:avLst/>
          </a:prstGeom>
        </p:spPr>
        <p:txBody>
          <a:bodyPr wrap="square" lIns="0" tIns="0" rIns="0" bIns="0" rtlCol="0" anchor="t">
            <a:spAutoFit/>
          </a:bodyPr>
          <a:lstStyle/>
          <a:p>
            <a:pPr>
              <a:defRPr/>
            </a:pPr>
            <a:r>
              <a:rPr lang="en-US" sz="6500" dirty="0">
                <a:solidFill>
                  <a:srgbClr val="05216C"/>
                </a:solidFill>
                <a:latin typeface="Anton"/>
              </a:rPr>
              <a:t>INTRA-UK</a:t>
            </a:r>
            <a:r>
              <a:rPr lang="en-US" sz="9600" b="1" dirty="0">
                <a:latin typeface="Montserrat" pitchFamily="2" charset="77"/>
              </a:rPr>
              <a:t> </a:t>
            </a:r>
            <a:r>
              <a:rPr lang="en-US" sz="6500" dirty="0">
                <a:solidFill>
                  <a:srgbClr val="05216C"/>
                </a:solidFill>
                <a:latin typeface="Anton"/>
              </a:rPr>
              <a:t>EFFECTS OF US TARIFFS AND RETALIATION</a:t>
            </a:r>
          </a:p>
        </p:txBody>
      </p:sp>
      <p:sp>
        <p:nvSpPr>
          <p:cNvPr id="15" name="AutoShape 15">
            <a:extLst>
              <a:ext uri="{FF2B5EF4-FFF2-40B4-BE49-F238E27FC236}">
                <a16:creationId xmlns:a16="http://schemas.microsoft.com/office/drawing/2014/main" id="{A7C85C44-5424-225D-F3F4-5B201BE924BA}"/>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D96431E1-9357-B930-C28A-1B5BF97398A3}"/>
              </a:ext>
            </a:extLst>
          </p:cNvPr>
          <p:cNvGrpSpPr>
            <a:grpSpLocks noChangeAspect="1"/>
          </p:cNvGrpSpPr>
          <p:nvPr/>
        </p:nvGrpSpPr>
        <p:grpSpPr>
          <a:xfrm>
            <a:off x="15773400" y="302200"/>
            <a:ext cx="1995842" cy="1995835"/>
            <a:chOff x="0" y="0"/>
            <a:chExt cx="6350000" cy="6349975"/>
          </a:xfrm>
        </p:grpSpPr>
        <p:sp>
          <p:nvSpPr>
            <p:cNvPr id="19" name="Freeform 19">
              <a:extLst>
                <a:ext uri="{FF2B5EF4-FFF2-40B4-BE49-F238E27FC236}">
                  <a16:creationId xmlns:a16="http://schemas.microsoft.com/office/drawing/2014/main" id="{14F0D421-E826-B5E0-C270-463F35711563}"/>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BF06546F-F8BF-0043-9B3A-44F46C623283}"/>
              </a:ext>
            </a:extLst>
          </p:cNvPr>
          <p:cNvSpPr>
            <a:spLocks noGrp="1"/>
          </p:cNvSpPr>
          <p:nvPr/>
        </p:nvSpPr>
        <p:spPr>
          <a:xfrm>
            <a:off x="1154432" y="3009900"/>
            <a:ext cx="16340470" cy="388620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US" sz="2600" dirty="0">
                <a:latin typeface="Gotham" panose="020B0604020202020204" charset="0"/>
                <a:cs typeface="Gotham" panose="020B0604020202020204" charset="0"/>
              </a:rPr>
              <a:t>Under Windsor Framework, two effects:</a:t>
            </a:r>
          </a:p>
          <a:p>
            <a:pPr lvl="1">
              <a:spcAft>
                <a:spcPts val="1000"/>
              </a:spcAft>
            </a:pPr>
            <a:r>
              <a:rPr lang="en-US" sz="2600" dirty="0">
                <a:latin typeface="Gotham" panose="020B0604020202020204" charset="0"/>
                <a:cs typeface="Gotham" panose="020B0604020202020204" charset="0"/>
              </a:rPr>
              <a:t>First, if EU trade remedies, e.g. anti-dumping duties diverge from those of the UK, EU duties will apply in NI. Means two different rates of trade remedies applicable within single UK customs territory. Despite the 90-day suspension in certain US duties from the EU, divergence over trade remedies could still affect NI businesses.</a:t>
            </a:r>
          </a:p>
          <a:p>
            <a:pPr lvl="1">
              <a:spcAft>
                <a:spcPts val="1000"/>
              </a:spcAft>
            </a:pPr>
            <a:r>
              <a:rPr lang="en-US" sz="2600" dirty="0">
                <a:latin typeface="Gotham" panose="020B0604020202020204" charset="0"/>
                <a:cs typeface="Gotham" panose="020B0604020202020204" charset="0"/>
              </a:rPr>
              <a:t>Second, if EU tariffs (on US imports) are higher than UK tariffs, and the difference exceeds 3% on goods at risk of entering the EU Single Market, then NI importers will pay the EU tariffs. NI traders can seek to claim the additional duties back through the Duty Reimbursement Scheme (DRS).</a:t>
            </a:r>
          </a:p>
          <a:p>
            <a:pPr>
              <a:spcAft>
                <a:spcPts val="1000"/>
              </a:spcAft>
            </a:pPr>
            <a:r>
              <a:rPr lang="en-US" sz="2600" dirty="0">
                <a:latin typeface="Gotham" panose="020B0604020202020204" charset="0"/>
                <a:cs typeface="Gotham" panose="020B0604020202020204" charset="0"/>
              </a:rPr>
              <a:t>NI businesses and some politicians say the DRS is not fit for purpose.</a:t>
            </a:r>
          </a:p>
          <a:p>
            <a:pPr>
              <a:spcAft>
                <a:spcPts val="1000"/>
              </a:spcAft>
            </a:pPr>
            <a:r>
              <a:rPr lang="en-US" sz="2600" dirty="0">
                <a:latin typeface="Gotham" panose="020B0604020202020204" charset="0"/>
                <a:cs typeface="Gotham" panose="020B0604020202020204" charset="0"/>
              </a:rPr>
              <a:t>Consumer prices may rise in NI – which has the lowest disposable income of any part of the UK.</a:t>
            </a:r>
          </a:p>
        </p:txBody>
      </p:sp>
      <p:pic>
        <p:nvPicPr>
          <p:cNvPr id="3" name="Picture 2">
            <a:extLst>
              <a:ext uri="{FF2B5EF4-FFF2-40B4-BE49-F238E27FC236}">
                <a16:creationId xmlns:a16="http://schemas.microsoft.com/office/drawing/2014/main" id="{9F0BBD18-3DDD-4E8F-282C-D53531DE5B9E}"/>
              </a:ext>
            </a:extLst>
          </p:cNvPr>
          <p:cNvPicPr>
            <a:picLocks noChangeAspect="1"/>
          </p:cNvPicPr>
          <p:nvPr/>
        </p:nvPicPr>
        <p:blipFill>
          <a:blip r:embed="rId3"/>
          <a:srcRect t="15333" b="19333"/>
          <a:stretch/>
        </p:blipFill>
        <p:spPr>
          <a:xfrm>
            <a:off x="12957499" y="423700"/>
            <a:ext cx="2507602" cy="1590763"/>
          </a:xfrm>
          <a:prstGeom prst="rect">
            <a:avLst/>
          </a:prstGeom>
        </p:spPr>
      </p:pic>
    </p:spTree>
    <p:extLst>
      <p:ext uri="{BB962C8B-B14F-4D97-AF65-F5344CB8AC3E}">
        <p14:creationId xmlns:p14="http://schemas.microsoft.com/office/powerpoint/2010/main" val="1045924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2970B-C73D-F91D-1042-EF59AFD6660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E330702-57C8-6D04-F117-B4022B6CA892}"/>
              </a:ext>
            </a:extLst>
          </p:cNvPr>
          <p:cNvSpPr txBox="1"/>
          <p:nvPr/>
        </p:nvSpPr>
        <p:spPr>
          <a:xfrm>
            <a:off x="1178316" y="363703"/>
            <a:ext cx="11494768" cy="2000548"/>
          </a:xfrm>
          <a:prstGeom prst="rect">
            <a:avLst/>
          </a:prstGeom>
        </p:spPr>
        <p:txBody>
          <a:bodyPr wrap="square" lIns="0" tIns="0" rIns="0" bIns="0" rtlCol="0" anchor="t">
            <a:spAutoFit/>
          </a:bodyPr>
          <a:lstStyle/>
          <a:p>
            <a:pPr>
              <a:defRPr/>
            </a:pPr>
            <a:r>
              <a:rPr lang="en-US" sz="6500" dirty="0">
                <a:solidFill>
                  <a:srgbClr val="05216C"/>
                </a:solidFill>
                <a:latin typeface="Anton"/>
              </a:rPr>
              <a:t>BCC INSIGHTS UNIT RESEARCH </a:t>
            </a:r>
          </a:p>
          <a:p>
            <a:pPr>
              <a:defRPr/>
            </a:pPr>
            <a:r>
              <a:rPr lang="en-US" sz="6500" dirty="0">
                <a:solidFill>
                  <a:srgbClr val="05216C"/>
                </a:solidFill>
                <a:latin typeface="Anton"/>
              </a:rPr>
              <a:t>600 FIRMS</a:t>
            </a:r>
          </a:p>
        </p:txBody>
      </p:sp>
      <p:sp>
        <p:nvSpPr>
          <p:cNvPr id="15" name="AutoShape 15">
            <a:extLst>
              <a:ext uri="{FF2B5EF4-FFF2-40B4-BE49-F238E27FC236}">
                <a16:creationId xmlns:a16="http://schemas.microsoft.com/office/drawing/2014/main" id="{1EFF1F19-4F7C-549E-C919-BFD08E2F2CEA}"/>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26D09C43-B1B8-EF80-96E7-5907D8BD5B3D}"/>
              </a:ext>
            </a:extLst>
          </p:cNvPr>
          <p:cNvGrpSpPr>
            <a:grpSpLocks noChangeAspect="1"/>
          </p:cNvGrpSpPr>
          <p:nvPr/>
        </p:nvGrpSpPr>
        <p:grpSpPr>
          <a:xfrm>
            <a:off x="15773400" y="302200"/>
            <a:ext cx="1995842" cy="1995835"/>
            <a:chOff x="0" y="0"/>
            <a:chExt cx="6350000" cy="6349975"/>
          </a:xfrm>
        </p:grpSpPr>
        <p:sp>
          <p:nvSpPr>
            <p:cNvPr id="19" name="Freeform 19">
              <a:extLst>
                <a:ext uri="{FF2B5EF4-FFF2-40B4-BE49-F238E27FC236}">
                  <a16:creationId xmlns:a16="http://schemas.microsoft.com/office/drawing/2014/main" id="{7DA08875-E01D-2870-58E9-457BF35DDF0C}"/>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A279C61F-30F2-809F-8975-415CB2C2B561}"/>
              </a:ext>
            </a:extLst>
          </p:cNvPr>
          <p:cNvSpPr>
            <a:spLocks noGrp="1"/>
          </p:cNvSpPr>
          <p:nvPr/>
        </p:nvSpPr>
        <p:spPr>
          <a:xfrm>
            <a:off x="1099497" y="3356891"/>
            <a:ext cx="16340470" cy="388620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lnSpc>
                <a:spcPct val="100000"/>
              </a:lnSpc>
              <a:spcAft>
                <a:spcPts val="1000"/>
              </a:spcAft>
              <a:buFont typeface="Arial" panose="020B0604020202020204" pitchFamily="34" charset="0"/>
              <a:buChar char="•"/>
            </a:pPr>
            <a:r>
              <a:rPr lang="en-GB" sz="2600" b="1" i="0" dirty="0">
                <a:solidFill>
                  <a:srgbClr val="000000"/>
                </a:solidFill>
                <a:effectLst/>
                <a:latin typeface="Gotham" panose="020B0604020202020204" charset="0"/>
                <a:cs typeface="Gotham" panose="020B0604020202020204" charset="0"/>
              </a:rPr>
              <a:t>62% of UK firms </a:t>
            </a:r>
            <a:r>
              <a:rPr lang="en-GB" sz="2600" i="0" dirty="0">
                <a:solidFill>
                  <a:srgbClr val="000000"/>
                </a:solidFill>
                <a:effectLst/>
                <a:latin typeface="Gotham" panose="020B0604020202020204" charset="0"/>
                <a:cs typeface="Gotham" panose="020B0604020202020204" charset="0"/>
              </a:rPr>
              <a:t>with trade exposure to the USA say they will be negatively impacted by US tariffs, compared to 41% with no exposure</a:t>
            </a:r>
          </a:p>
          <a:p>
            <a:pPr algn="l" rtl="0" fontAlgn="base">
              <a:lnSpc>
                <a:spcPct val="100000"/>
              </a:lnSpc>
              <a:spcAft>
                <a:spcPts val="1000"/>
              </a:spcAft>
              <a:buFont typeface="Arial" panose="020B0604020202020204" pitchFamily="34" charset="0"/>
              <a:buChar char="•"/>
            </a:pPr>
            <a:r>
              <a:rPr lang="en-GB" sz="2600" b="1" i="0" dirty="0">
                <a:solidFill>
                  <a:srgbClr val="000000"/>
                </a:solidFill>
                <a:effectLst/>
                <a:latin typeface="Gotham" panose="020B0604020202020204" charset="0"/>
                <a:cs typeface="Gotham" panose="020B0604020202020204" charset="0"/>
              </a:rPr>
              <a:t>32% of firms </a:t>
            </a:r>
            <a:r>
              <a:rPr lang="en-GB" sz="2600" i="0" dirty="0">
                <a:solidFill>
                  <a:srgbClr val="000000"/>
                </a:solidFill>
                <a:effectLst/>
                <a:latin typeface="Gotham" panose="020B0604020202020204" charset="0"/>
                <a:cs typeface="Gotham" panose="020B0604020202020204" charset="0"/>
              </a:rPr>
              <a:t>with trade exposure to the USA say they will increase prices in response to the tariff</a:t>
            </a:r>
          </a:p>
          <a:p>
            <a:pPr algn="l" rtl="0" fontAlgn="base">
              <a:lnSpc>
                <a:spcPct val="100000"/>
              </a:lnSpc>
              <a:spcAft>
                <a:spcPts val="1000"/>
              </a:spcAft>
              <a:buFont typeface="Arial" panose="020B0604020202020204" pitchFamily="34" charset="0"/>
              <a:buChar char="•"/>
            </a:pPr>
            <a:r>
              <a:rPr lang="en-GB" sz="2600" b="1" i="0" dirty="0">
                <a:solidFill>
                  <a:srgbClr val="000000"/>
                </a:solidFill>
                <a:effectLst/>
                <a:latin typeface="Gotham" panose="020B0604020202020204" charset="0"/>
                <a:cs typeface="Gotham" panose="020B0604020202020204" charset="0"/>
              </a:rPr>
              <a:t>44% of firms </a:t>
            </a:r>
            <a:r>
              <a:rPr lang="en-GB" sz="2600" i="0" dirty="0">
                <a:solidFill>
                  <a:srgbClr val="000000"/>
                </a:solidFill>
                <a:effectLst/>
                <a:latin typeface="Gotham" panose="020B0604020202020204" charset="0"/>
                <a:cs typeface="Gotham" panose="020B0604020202020204" charset="0"/>
              </a:rPr>
              <a:t>with exposure to the USA say the UK should seek to negotiate a closer trade relationship with the USA, and </a:t>
            </a:r>
            <a:r>
              <a:rPr lang="en-GB" sz="2600" b="1" i="0" dirty="0">
                <a:solidFill>
                  <a:srgbClr val="000000"/>
                </a:solidFill>
                <a:effectLst/>
                <a:latin typeface="Gotham" panose="020B0604020202020204" charset="0"/>
                <a:cs typeface="Gotham" panose="020B0604020202020204" charset="0"/>
              </a:rPr>
              <a:t>43%</a:t>
            </a:r>
            <a:r>
              <a:rPr lang="en-GB" sz="2600" i="0" dirty="0">
                <a:solidFill>
                  <a:srgbClr val="000000"/>
                </a:solidFill>
                <a:effectLst/>
                <a:latin typeface="Gotham" panose="020B0604020202020204" charset="0"/>
                <a:cs typeface="Gotham" panose="020B0604020202020204" charset="0"/>
              </a:rPr>
              <a:t> want closer trade with other markets</a:t>
            </a:r>
          </a:p>
          <a:p>
            <a:pPr algn="l" rtl="0" fontAlgn="base">
              <a:lnSpc>
                <a:spcPct val="100000"/>
              </a:lnSpc>
              <a:spcAft>
                <a:spcPts val="1000"/>
              </a:spcAft>
              <a:buFont typeface="Arial" panose="020B0604020202020204" pitchFamily="34" charset="0"/>
              <a:buChar char="•"/>
            </a:pPr>
            <a:r>
              <a:rPr lang="en-GB" sz="2600" b="1" i="0" dirty="0">
                <a:solidFill>
                  <a:srgbClr val="000000"/>
                </a:solidFill>
                <a:effectLst/>
                <a:latin typeface="Gotham" panose="020B0604020202020204" charset="0"/>
                <a:cs typeface="Gotham" panose="020B0604020202020204" charset="0"/>
              </a:rPr>
              <a:t>Just under a quarter (21%) </a:t>
            </a:r>
            <a:r>
              <a:rPr lang="en-GB" sz="2600" i="0" dirty="0">
                <a:solidFill>
                  <a:srgbClr val="000000"/>
                </a:solidFill>
                <a:effectLst/>
                <a:latin typeface="Gotham" panose="020B0604020202020204" charset="0"/>
                <a:cs typeface="Gotham" panose="020B0604020202020204" charset="0"/>
              </a:rPr>
              <a:t>think the UK should impose retaliatory tariffs</a:t>
            </a:r>
          </a:p>
          <a:p>
            <a:pPr algn="l" rtl="0" fontAlgn="base">
              <a:lnSpc>
                <a:spcPct val="100000"/>
              </a:lnSpc>
              <a:spcAft>
                <a:spcPts val="1000"/>
              </a:spcAft>
              <a:buFont typeface="Arial" panose="020B0604020202020204" pitchFamily="34" charset="0"/>
              <a:buChar char="•"/>
            </a:pPr>
            <a:r>
              <a:rPr lang="en-GB" sz="2600" b="1" i="0" dirty="0">
                <a:solidFill>
                  <a:srgbClr val="000000"/>
                </a:solidFill>
                <a:effectLst/>
                <a:latin typeface="Gotham" panose="020B0604020202020204" charset="0"/>
                <a:cs typeface="Gotham" panose="020B0604020202020204" charset="0"/>
              </a:rPr>
              <a:t>45% of firms </a:t>
            </a:r>
            <a:r>
              <a:rPr lang="en-GB" sz="2600" i="0" dirty="0">
                <a:solidFill>
                  <a:srgbClr val="000000"/>
                </a:solidFill>
                <a:effectLst/>
                <a:latin typeface="Gotham" panose="020B0604020202020204" charset="0"/>
                <a:cs typeface="Gotham" panose="020B0604020202020204" charset="0"/>
              </a:rPr>
              <a:t>trading with the US think being outside the EU has given us a disadvantage, while </a:t>
            </a:r>
            <a:r>
              <a:rPr lang="en-GB" sz="2600" b="1" i="0" dirty="0">
                <a:solidFill>
                  <a:srgbClr val="000000"/>
                </a:solidFill>
                <a:effectLst/>
                <a:latin typeface="Gotham" panose="020B0604020202020204" charset="0"/>
                <a:cs typeface="Gotham" panose="020B0604020202020204" charset="0"/>
              </a:rPr>
              <a:t>38%</a:t>
            </a:r>
            <a:r>
              <a:rPr lang="en-GB" sz="2600" i="0" dirty="0">
                <a:solidFill>
                  <a:srgbClr val="000000"/>
                </a:solidFill>
                <a:effectLst/>
                <a:latin typeface="Gotham" panose="020B0604020202020204" charset="0"/>
                <a:cs typeface="Gotham" panose="020B0604020202020204" charset="0"/>
              </a:rPr>
              <a:t> think it is an advantage </a:t>
            </a:r>
          </a:p>
        </p:txBody>
      </p:sp>
      <p:pic>
        <p:nvPicPr>
          <p:cNvPr id="3" name="Picture 2">
            <a:extLst>
              <a:ext uri="{FF2B5EF4-FFF2-40B4-BE49-F238E27FC236}">
                <a16:creationId xmlns:a16="http://schemas.microsoft.com/office/drawing/2014/main" id="{95C50882-A629-4B9F-B9E4-8E6EFE1B623B}"/>
              </a:ext>
            </a:extLst>
          </p:cNvPr>
          <p:cNvPicPr>
            <a:picLocks noChangeAspect="1"/>
          </p:cNvPicPr>
          <p:nvPr/>
        </p:nvPicPr>
        <p:blipFill>
          <a:blip r:embed="rId3"/>
          <a:srcRect t="15333" b="19333"/>
          <a:stretch/>
        </p:blipFill>
        <p:spPr>
          <a:xfrm>
            <a:off x="12957499" y="423700"/>
            <a:ext cx="2507602" cy="1590763"/>
          </a:xfrm>
          <a:prstGeom prst="rect">
            <a:avLst/>
          </a:prstGeom>
        </p:spPr>
      </p:pic>
      <p:pic>
        <p:nvPicPr>
          <p:cNvPr id="4" name="Picture 3">
            <a:extLst>
              <a:ext uri="{FF2B5EF4-FFF2-40B4-BE49-F238E27FC236}">
                <a16:creationId xmlns:a16="http://schemas.microsoft.com/office/drawing/2014/main" id="{AC2D06AD-1ACA-9632-4F1C-D3A6CFBACAE7}"/>
              </a:ext>
            </a:extLst>
          </p:cNvPr>
          <p:cNvPicPr>
            <a:picLocks noChangeAspect="1"/>
          </p:cNvPicPr>
          <p:nvPr/>
        </p:nvPicPr>
        <p:blipFill>
          <a:blip r:embed="rId4"/>
          <a:stretch>
            <a:fillRect/>
          </a:stretch>
        </p:blipFill>
        <p:spPr>
          <a:xfrm>
            <a:off x="14617009" y="8801100"/>
            <a:ext cx="2729923" cy="450354"/>
          </a:xfrm>
          <a:prstGeom prst="rect">
            <a:avLst/>
          </a:prstGeom>
        </p:spPr>
      </p:pic>
      <p:pic>
        <p:nvPicPr>
          <p:cNvPr id="6" name="Picture 5">
            <a:extLst>
              <a:ext uri="{FF2B5EF4-FFF2-40B4-BE49-F238E27FC236}">
                <a16:creationId xmlns:a16="http://schemas.microsoft.com/office/drawing/2014/main" id="{8DF4E4D4-58A0-1712-331A-2C9C956D67B4}"/>
              </a:ext>
            </a:extLst>
          </p:cNvPr>
          <p:cNvPicPr>
            <a:picLocks noChangeAspect="1"/>
          </p:cNvPicPr>
          <p:nvPr/>
        </p:nvPicPr>
        <p:blipFill>
          <a:blip r:embed="rId5"/>
          <a:stretch>
            <a:fillRect/>
          </a:stretch>
        </p:blipFill>
        <p:spPr>
          <a:xfrm>
            <a:off x="1131686" y="2501319"/>
            <a:ext cx="5712447" cy="542591"/>
          </a:xfrm>
          <a:prstGeom prst="rect">
            <a:avLst/>
          </a:prstGeom>
        </p:spPr>
      </p:pic>
    </p:spTree>
    <p:extLst>
      <p:ext uri="{BB962C8B-B14F-4D97-AF65-F5344CB8AC3E}">
        <p14:creationId xmlns:p14="http://schemas.microsoft.com/office/powerpoint/2010/main" val="3839564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49CD9-25EE-DD77-9C54-64694FDC528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69C9367-1DD8-C6E2-D1F1-6944C901DBA3}"/>
              </a:ext>
            </a:extLst>
          </p:cNvPr>
          <p:cNvSpPr txBox="1"/>
          <p:nvPr/>
        </p:nvSpPr>
        <p:spPr>
          <a:xfrm>
            <a:off x="1182865" y="799980"/>
            <a:ext cx="11494768" cy="1000274"/>
          </a:xfrm>
          <a:prstGeom prst="rect">
            <a:avLst/>
          </a:prstGeom>
        </p:spPr>
        <p:txBody>
          <a:bodyPr wrap="square" lIns="0" tIns="0" rIns="0" bIns="0" rtlCol="0" anchor="t">
            <a:spAutoFit/>
          </a:bodyPr>
          <a:lstStyle/>
          <a:p>
            <a:pPr>
              <a:defRPr/>
            </a:pPr>
            <a:r>
              <a:rPr lang="en-US" sz="6500" dirty="0">
                <a:solidFill>
                  <a:srgbClr val="05216C"/>
                </a:solidFill>
                <a:latin typeface="Anton"/>
              </a:rPr>
              <a:t>BCC POSITIONS ON TARIFFS</a:t>
            </a:r>
          </a:p>
        </p:txBody>
      </p:sp>
      <p:sp>
        <p:nvSpPr>
          <p:cNvPr id="15" name="AutoShape 15">
            <a:extLst>
              <a:ext uri="{FF2B5EF4-FFF2-40B4-BE49-F238E27FC236}">
                <a16:creationId xmlns:a16="http://schemas.microsoft.com/office/drawing/2014/main" id="{4D3B22C5-5331-1CBA-6B07-E649DE3B5FDC}"/>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60ED2BF2-4691-4806-F977-A09F89CF7DDB}"/>
              </a:ext>
            </a:extLst>
          </p:cNvPr>
          <p:cNvGrpSpPr>
            <a:grpSpLocks noChangeAspect="1"/>
          </p:cNvGrpSpPr>
          <p:nvPr/>
        </p:nvGrpSpPr>
        <p:grpSpPr>
          <a:xfrm>
            <a:off x="15773400" y="302200"/>
            <a:ext cx="1995842" cy="1995835"/>
            <a:chOff x="0" y="0"/>
            <a:chExt cx="6350000" cy="6349975"/>
          </a:xfrm>
        </p:grpSpPr>
        <p:sp>
          <p:nvSpPr>
            <p:cNvPr id="19" name="Freeform 19">
              <a:extLst>
                <a:ext uri="{FF2B5EF4-FFF2-40B4-BE49-F238E27FC236}">
                  <a16:creationId xmlns:a16="http://schemas.microsoft.com/office/drawing/2014/main" id="{95EFDFBD-92C0-A8B1-FCA3-EB62B547AEC4}"/>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5FED9A90-A69C-C329-14CB-ACF07317D286}"/>
              </a:ext>
            </a:extLst>
          </p:cNvPr>
          <p:cNvSpPr>
            <a:spLocks noGrp="1"/>
          </p:cNvSpPr>
          <p:nvPr/>
        </p:nvSpPr>
        <p:spPr>
          <a:xfrm>
            <a:off x="1139647" y="2476500"/>
            <a:ext cx="16340470" cy="388620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lnSpc>
                <a:spcPct val="100000"/>
              </a:lnSpc>
              <a:spcAft>
                <a:spcPts val="1000"/>
              </a:spcAft>
              <a:buFont typeface="Arial" panose="020B0604020202020204" pitchFamily="34" charset="0"/>
              <a:buChar char="•"/>
            </a:pPr>
            <a:r>
              <a:rPr lang="en-GB" sz="2600" b="0" i="0" dirty="0">
                <a:solidFill>
                  <a:srgbClr val="000000"/>
                </a:solidFill>
                <a:effectLst/>
                <a:latin typeface="Gotham" panose="020B0604020202020204" charset="0"/>
                <a:cs typeface="Gotham" panose="020B0604020202020204" charset="0"/>
              </a:rPr>
              <a:t>Negotiate not retaliate. </a:t>
            </a:r>
            <a:r>
              <a:rPr lang="en-GB" sz="2600" dirty="0">
                <a:solidFill>
                  <a:srgbClr val="000000"/>
                </a:solidFill>
                <a:latin typeface="Gotham" panose="020B0604020202020204" charset="0"/>
                <a:cs typeface="Gotham" panose="020B0604020202020204" charset="0"/>
              </a:rPr>
              <a:t>M</a:t>
            </a:r>
            <a:r>
              <a:rPr lang="en-GB" sz="2600" b="0" i="0" dirty="0">
                <a:solidFill>
                  <a:srgbClr val="000000"/>
                </a:solidFill>
                <a:effectLst/>
                <a:latin typeface="Gotham" panose="020B0604020202020204" charset="0"/>
                <a:cs typeface="Gotham" panose="020B0604020202020204" charset="0"/>
              </a:rPr>
              <a:t>arathon not a sprint - and getting the best deal for the UK is what matters most. </a:t>
            </a:r>
          </a:p>
          <a:p>
            <a:pPr algn="l" rtl="0" fontAlgn="base">
              <a:lnSpc>
                <a:spcPct val="100000"/>
              </a:lnSpc>
              <a:spcAft>
                <a:spcPts val="1000"/>
              </a:spcAft>
              <a:buFont typeface="Arial" panose="020B0604020202020204" pitchFamily="34" charset="0"/>
              <a:buChar char="•"/>
            </a:pPr>
            <a:r>
              <a:rPr lang="en-GB" sz="2600" b="0" i="0" dirty="0">
                <a:solidFill>
                  <a:srgbClr val="000000"/>
                </a:solidFill>
                <a:effectLst/>
                <a:latin typeface="Gotham" panose="020B0604020202020204" charset="0"/>
                <a:cs typeface="Gotham" panose="020B0604020202020204" charset="0"/>
              </a:rPr>
              <a:t>Some of our businesses are relieved they thought it would be much worse...Better news than feared – but still a bad situation.</a:t>
            </a:r>
          </a:p>
          <a:p>
            <a:pPr algn="l" rtl="0" fontAlgn="base">
              <a:lnSpc>
                <a:spcPct val="100000"/>
              </a:lnSpc>
              <a:spcAft>
                <a:spcPts val="1000"/>
              </a:spcAft>
              <a:buFont typeface="Arial" panose="020B0604020202020204" pitchFamily="34" charset="0"/>
              <a:buChar char="•"/>
            </a:pPr>
            <a:r>
              <a:rPr lang="en-GB" sz="2600" dirty="0">
                <a:solidFill>
                  <a:srgbClr val="000000"/>
                </a:solidFill>
                <a:latin typeface="Gotham" panose="020B0604020202020204" charset="0"/>
                <a:cs typeface="Gotham" panose="020B0604020202020204" charset="0"/>
              </a:rPr>
              <a:t>Cars</a:t>
            </a:r>
            <a:r>
              <a:rPr lang="en-GB" sz="2600" b="0" i="0" dirty="0">
                <a:solidFill>
                  <a:srgbClr val="000000"/>
                </a:solidFill>
                <a:effectLst/>
                <a:latin typeface="Gotham" panose="020B0604020202020204" charset="0"/>
                <a:cs typeface="Gotham" panose="020B0604020202020204" charset="0"/>
              </a:rPr>
              <a:t>, steel and aluminium industries already facing much higher tariffs</a:t>
            </a:r>
            <a:endParaRPr lang="en-GB" sz="2600" dirty="0">
              <a:solidFill>
                <a:srgbClr val="000000"/>
              </a:solidFill>
              <a:latin typeface="Gotham" panose="020B0604020202020204" charset="0"/>
              <a:cs typeface="Gotham" panose="020B0604020202020204" charset="0"/>
            </a:endParaRPr>
          </a:p>
          <a:p>
            <a:pPr algn="l" rtl="0" fontAlgn="base">
              <a:lnSpc>
                <a:spcPct val="100000"/>
              </a:lnSpc>
              <a:spcAft>
                <a:spcPts val="1000"/>
              </a:spcAft>
              <a:buFont typeface="Arial" panose="020B0604020202020204" pitchFamily="34" charset="0"/>
              <a:buChar char="•"/>
            </a:pPr>
            <a:r>
              <a:rPr lang="en-GB" sz="2600" b="0" i="0" dirty="0">
                <a:solidFill>
                  <a:srgbClr val="000000"/>
                </a:solidFill>
                <a:effectLst/>
                <a:latin typeface="Gotham" panose="020B0604020202020204" charset="0"/>
                <a:cs typeface="Gotham" panose="020B0604020202020204" charset="0"/>
              </a:rPr>
              <a:t>No winners in the current scenario. Lose-lose for everyone.</a:t>
            </a:r>
          </a:p>
          <a:p>
            <a:pPr algn="l" rtl="0" fontAlgn="base">
              <a:lnSpc>
                <a:spcPct val="100000"/>
              </a:lnSpc>
              <a:spcAft>
                <a:spcPts val="1000"/>
              </a:spcAft>
              <a:buFont typeface="Arial" panose="020B0604020202020204" pitchFamily="34" charset="0"/>
              <a:buChar char="•"/>
            </a:pPr>
            <a:r>
              <a:rPr lang="en-GB" sz="2600" b="0" i="0" dirty="0">
                <a:solidFill>
                  <a:srgbClr val="000000"/>
                </a:solidFill>
                <a:effectLst/>
                <a:latin typeface="Gotham" panose="020B0604020202020204" charset="0"/>
                <a:cs typeface="Gotham" panose="020B0604020202020204" charset="0"/>
              </a:rPr>
              <a:t>Impact will be.... </a:t>
            </a:r>
          </a:p>
          <a:p>
            <a:pPr lvl="1" fontAlgn="base">
              <a:lnSpc>
                <a:spcPct val="100000"/>
              </a:lnSpc>
              <a:spcAft>
                <a:spcPts val="1000"/>
              </a:spcAft>
              <a:buFont typeface="+mj-lt"/>
              <a:buAutoNum type="arabicPeriod"/>
            </a:pPr>
            <a:r>
              <a:rPr lang="en-GB" sz="2600" b="0" i="0" dirty="0">
                <a:solidFill>
                  <a:srgbClr val="000000"/>
                </a:solidFill>
                <a:effectLst/>
                <a:latin typeface="Gotham" panose="020B0604020202020204" charset="0"/>
                <a:cs typeface="Gotham" panose="020B0604020202020204" charset="0"/>
              </a:rPr>
              <a:t>orders will drop </a:t>
            </a:r>
          </a:p>
          <a:p>
            <a:pPr lvl="1" fontAlgn="base">
              <a:lnSpc>
                <a:spcPct val="100000"/>
              </a:lnSpc>
              <a:spcAft>
                <a:spcPts val="1000"/>
              </a:spcAft>
              <a:buFont typeface="+mj-lt"/>
              <a:buAutoNum type="arabicPeriod" startAt="2"/>
            </a:pPr>
            <a:r>
              <a:rPr lang="en-GB" sz="2600" b="0" i="0" dirty="0">
                <a:solidFill>
                  <a:srgbClr val="000000"/>
                </a:solidFill>
                <a:effectLst/>
                <a:latin typeface="Gotham" panose="020B0604020202020204" charset="0"/>
                <a:cs typeface="Gotham" panose="020B0604020202020204" charset="0"/>
              </a:rPr>
              <a:t>prices will rise </a:t>
            </a:r>
          </a:p>
          <a:p>
            <a:pPr lvl="1" fontAlgn="base">
              <a:lnSpc>
                <a:spcPct val="100000"/>
              </a:lnSpc>
              <a:spcAft>
                <a:spcPts val="1000"/>
              </a:spcAft>
              <a:buFont typeface="+mj-lt"/>
              <a:buAutoNum type="arabicPeriod" startAt="3"/>
            </a:pPr>
            <a:r>
              <a:rPr lang="en-GB" sz="2600" b="0" i="0" dirty="0">
                <a:solidFill>
                  <a:srgbClr val="000000"/>
                </a:solidFill>
                <a:effectLst/>
                <a:latin typeface="Gotham" panose="020B0604020202020204" charset="0"/>
                <a:cs typeface="Gotham" panose="020B0604020202020204" charset="0"/>
              </a:rPr>
              <a:t>global economic demand will be weaker as a result.  </a:t>
            </a:r>
          </a:p>
        </p:txBody>
      </p:sp>
      <p:pic>
        <p:nvPicPr>
          <p:cNvPr id="3" name="Picture 2">
            <a:extLst>
              <a:ext uri="{FF2B5EF4-FFF2-40B4-BE49-F238E27FC236}">
                <a16:creationId xmlns:a16="http://schemas.microsoft.com/office/drawing/2014/main" id="{D5A3B462-0166-0947-D3E4-4088C5E2FB8F}"/>
              </a:ext>
            </a:extLst>
          </p:cNvPr>
          <p:cNvPicPr>
            <a:picLocks noChangeAspect="1"/>
          </p:cNvPicPr>
          <p:nvPr/>
        </p:nvPicPr>
        <p:blipFill>
          <a:blip r:embed="rId3"/>
          <a:srcRect t="15333" b="19333"/>
          <a:stretch/>
        </p:blipFill>
        <p:spPr>
          <a:xfrm>
            <a:off x="12957499" y="423700"/>
            <a:ext cx="2507602" cy="1590763"/>
          </a:xfrm>
          <a:prstGeom prst="rect">
            <a:avLst/>
          </a:prstGeom>
        </p:spPr>
      </p:pic>
    </p:spTree>
    <p:extLst>
      <p:ext uri="{BB962C8B-B14F-4D97-AF65-F5344CB8AC3E}">
        <p14:creationId xmlns:p14="http://schemas.microsoft.com/office/powerpoint/2010/main" val="22986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740D2-5D55-B1C5-A322-7F8CFE57F07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949F7BC-147F-5798-11A7-0C50D5981EF7}"/>
              </a:ext>
            </a:extLst>
          </p:cNvPr>
          <p:cNvSpPr txBox="1"/>
          <p:nvPr/>
        </p:nvSpPr>
        <p:spPr>
          <a:xfrm>
            <a:off x="1182865" y="799980"/>
            <a:ext cx="11494768" cy="1000274"/>
          </a:xfrm>
          <a:prstGeom prst="rect">
            <a:avLst/>
          </a:prstGeom>
        </p:spPr>
        <p:txBody>
          <a:bodyPr wrap="square" lIns="0" tIns="0" rIns="0" bIns="0" rtlCol="0" anchor="t">
            <a:spAutoFit/>
          </a:bodyPr>
          <a:lstStyle/>
          <a:p>
            <a:pPr>
              <a:defRPr/>
            </a:pPr>
            <a:r>
              <a:rPr lang="en-US" sz="6500" dirty="0">
                <a:solidFill>
                  <a:srgbClr val="05216C"/>
                </a:solidFill>
                <a:latin typeface="Anton"/>
              </a:rPr>
              <a:t>BCC POSITION ON ECONOMIC EFFECTS</a:t>
            </a:r>
          </a:p>
        </p:txBody>
      </p:sp>
      <p:sp>
        <p:nvSpPr>
          <p:cNvPr id="15" name="AutoShape 15">
            <a:extLst>
              <a:ext uri="{FF2B5EF4-FFF2-40B4-BE49-F238E27FC236}">
                <a16:creationId xmlns:a16="http://schemas.microsoft.com/office/drawing/2014/main" id="{E3B1DEAB-3200-1572-71AF-B0473A9EA159}"/>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0ECA501A-BEAD-801B-28D4-B3C4F04C51F4}"/>
              </a:ext>
            </a:extLst>
          </p:cNvPr>
          <p:cNvGrpSpPr>
            <a:grpSpLocks noChangeAspect="1"/>
          </p:cNvGrpSpPr>
          <p:nvPr/>
        </p:nvGrpSpPr>
        <p:grpSpPr>
          <a:xfrm>
            <a:off x="15773400" y="302200"/>
            <a:ext cx="1995842" cy="1995835"/>
            <a:chOff x="0" y="0"/>
            <a:chExt cx="6350000" cy="6349975"/>
          </a:xfrm>
        </p:grpSpPr>
        <p:sp>
          <p:nvSpPr>
            <p:cNvPr id="19" name="Freeform 19">
              <a:extLst>
                <a:ext uri="{FF2B5EF4-FFF2-40B4-BE49-F238E27FC236}">
                  <a16:creationId xmlns:a16="http://schemas.microsoft.com/office/drawing/2014/main" id="{FE4B9512-1317-A5E4-12F6-1DCC5D0B1CA5}"/>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6211A557-140D-9BD0-AA4C-823E4E93226B}"/>
              </a:ext>
            </a:extLst>
          </p:cNvPr>
          <p:cNvSpPr>
            <a:spLocks noGrp="1"/>
          </p:cNvSpPr>
          <p:nvPr/>
        </p:nvSpPr>
        <p:spPr>
          <a:xfrm>
            <a:off x="1139647" y="2476500"/>
            <a:ext cx="16340470" cy="388620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100000"/>
              </a:lnSpc>
              <a:spcBef>
                <a:spcPts val="1000"/>
              </a:spcBef>
              <a:spcAft>
                <a:spcPts val="1000"/>
              </a:spcAft>
              <a:buClrTx/>
              <a:buSzTx/>
              <a:buFont typeface="Arial" panose="020B0604020202020204" pitchFamily="34" charset="0"/>
              <a:buNone/>
              <a:tabLst/>
              <a:defRPr/>
            </a:pPr>
            <a:r>
              <a:rPr kumimoji="0" lang="en-GB" sz="2600" b="1" i="0" u="none" strike="noStrike" kern="1200" cap="none" spc="0" normalizeH="0" baseline="0" noProof="0" dirty="0">
                <a:ln>
                  <a:noFill/>
                </a:ln>
                <a:solidFill>
                  <a:srgbClr val="000000"/>
                </a:solidFill>
                <a:effectLst/>
                <a:uLnTx/>
                <a:uFillTx/>
                <a:latin typeface="Gotham" panose="020B0604020202020204" charset="0"/>
                <a:cs typeface="Gotham" panose="020B0604020202020204" charset="0"/>
              </a:rPr>
              <a:t>Is the UK now heading for recession?</a:t>
            </a:r>
            <a:r>
              <a:rPr kumimoji="0" lang="en-GB" sz="2600" b="0" i="0" u="none" strike="noStrike" kern="1200" cap="none" spc="0" normalizeH="0" baseline="0" noProof="0" dirty="0">
                <a:ln>
                  <a:noFill/>
                </a:ln>
                <a:solidFill>
                  <a:srgbClr val="000000"/>
                </a:solidFill>
                <a:effectLst/>
                <a:uLnTx/>
                <a:uFillTx/>
                <a:latin typeface="Gotham" panose="020B0604020202020204" charset="0"/>
                <a:cs typeface="Gotham" panose="020B0604020202020204" charset="0"/>
              </a:rPr>
              <a:t> </a:t>
            </a:r>
          </a:p>
          <a:p>
            <a:pPr marL="0" marR="0" lvl="0" indent="0" algn="l" defTabSz="914400" rtl="0" eaLnBrk="1" fontAlgn="base" latinLnBrk="0" hangingPunct="1">
              <a:lnSpc>
                <a:spcPct val="100000"/>
              </a:lnSpc>
              <a:spcBef>
                <a:spcPts val="1000"/>
              </a:spcBef>
              <a:spcAft>
                <a:spcPts val="1000"/>
              </a:spcAft>
              <a:buClrTx/>
              <a:buSzTx/>
              <a:buFont typeface="Arial" panose="020B0604020202020204" pitchFamily="34" charset="0"/>
              <a:buNone/>
              <a:tabLst/>
              <a:defRPr/>
            </a:pPr>
            <a:r>
              <a:rPr kumimoji="0" lang="en-GB" sz="2600" b="0" i="0" u="none" strike="noStrike" kern="1200" cap="none" spc="0" normalizeH="0" baseline="0" noProof="0" dirty="0">
                <a:ln>
                  <a:noFill/>
                </a:ln>
                <a:solidFill>
                  <a:srgbClr val="000000"/>
                </a:solidFill>
                <a:effectLst/>
                <a:uLnTx/>
                <a:uFillTx/>
                <a:latin typeface="Gotham" panose="020B0604020202020204" charset="0"/>
                <a:cs typeface="Gotham" panose="020B0604020202020204" charset="0"/>
              </a:rPr>
              <a:t>These tariffs will certainly increase the risk, and the wider the trade war spreads the harder it becomes to avoid. But it is by no means guaranteed. If the government takes a three-pronged approach around US/EU and Indo-Pacific trade, gets large-scale infrastructure projects moving, reforms business rates and cuts unnecessary red tape, there is still a way through. </a:t>
            </a:r>
          </a:p>
        </p:txBody>
      </p:sp>
      <p:pic>
        <p:nvPicPr>
          <p:cNvPr id="3" name="Picture 2">
            <a:extLst>
              <a:ext uri="{FF2B5EF4-FFF2-40B4-BE49-F238E27FC236}">
                <a16:creationId xmlns:a16="http://schemas.microsoft.com/office/drawing/2014/main" id="{E22A42F3-4A68-A721-AD77-0F9FB9C6D9C6}"/>
              </a:ext>
            </a:extLst>
          </p:cNvPr>
          <p:cNvPicPr>
            <a:picLocks noChangeAspect="1"/>
          </p:cNvPicPr>
          <p:nvPr/>
        </p:nvPicPr>
        <p:blipFill>
          <a:blip r:embed="rId3"/>
          <a:srcRect t="15333" b="19333"/>
          <a:stretch/>
        </p:blipFill>
        <p:spPr>
          <a:xfrm>
            <a:off x="12957499" y="423700"/>
            <a:ext cx="2507602" cy="1590763"/>
          </a:xfrm>
          <a:prstGeom prst="rect">
            <a:avLst/>
          </a:prstGeom>
        </p:spPr>
      </p:pic>
    </p:spTree>
    <p:extLst>
      <p:ext uri="{BB962C8B-B14F-4D97-AF65-F5344CB8AC3E}">
        <p14:creationId xmlns:p14="http://schemas.microsoft.com/office/powerpoint/2010/main" val="3066509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4919B-7DE5-4E81-0270-DA66F1C43BC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A0E926A-B56C-6F71-E628-F631A9938534}"/>
              </a:ext>
            </a:extLst>
          </p:cNvPr>
          <p:cNvSpPr txBox="1"/>
          <p:nvPr/>
        </p:nvSpPr>
        <p:spPr>
          <a:xfrm>
            <a:off x="1182865" y="799980"/>
            <a:ext cx="11494768" cy="1000274"/>
          </a:xfrm>
          <a:prstGeom prst="rect">
            <a:avLst/>
          </a:prstGeom>
        </p:spPr>
        <p:txBody>
          <a:bodyPr wrap="square" lIns="0" tIns="0" rIns="0" bIns="0" rtlCol="0" anchor="t">
            <a:spAutoFit/>
          </a:bodyPr>
          <a:lstStyle/>
          <a:p>
            <a:pPr>
              <a:defRPr/>
            </a:pPr>
            <a:r>
              <a:rPr lang="en-US" sz="6500" dirty="0">
                <a:solidFill>
                  <a:srgbClr val="05216C"/>
                </a:solidFill>
                <a:latin typeface="Anton"/>
              </a:rPr>
              <a:t>BCC POSITION ON TRADE DIVERSION</a:t>
            </a:r>
          </a:p>
        </p:txBody>
      </p:sp>
      <p:sp>
        <p:nvSpPr>
          <p:cNvPr id="15" name="AutoShape 15">
            <a:extLst>
              <a:ext uri="{FF2B5EF4-FFF2-40B4-BE49-F238E27FC236}">
                <a16:creationId xmlns:a16="http://schemas.microsoft.com/office/drawing/2014/main" id="{AB98AC8F-A844-0164-07A3-DCF27AA97FB4}"/>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97760F59-FD2D-183D-7E1A-A66E253CE58A}"/>
              </a:ext>
            </a:extLst>
          </p:cNvPr>
          <p:cNvGrpSpPr>
            <a:grpSpLocks noChangeAspect="1"/>
          </p:cNvGrpSpPr>
          <p:nvPr/>
        </p:nvGrpSpPr>
        <p:grpSpPr>
          <a:xfrm>
            <a:off x="15773400" y="302200"/>
            <a:ext cx="1995842" cy="1995835"/>
            <a:chOff x="0" y="0"/>
            <a:chExt cx="6350000" cy="6349975"/>
          </a:xfrm>
        </p:grpSpPr>
        <p:sp>
          <p:nvSpPr>
            <p:cNvPr id="19" name="Freeform 19">
              <a:extLst>
                <a:ext uri="{FF2B5EF4-FFF2-40B4-BE49-F238E27FC236}">
                  <a16:creationId xmlns:a16="http://schemas.microsoft.com/office/drawing/2014/main" id="{C6A6F0CE-CDBE-5359-A6E9-D1AF3433242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C53A75B9-A3BA-588D-CAAF-210B7F4A2D72}"/>
              </a:ext>
            </a:extLst>
          </p:cNvPr>
          <p:cNvSpPr>
            <a:spLocks noGrp="1"/>
          </p:cNvSpPr>
          <p:nvPr/>
        </p:nvSpPr>
        <p:spPr>
          <a:xfrm>
            <a:off x="1044562" y="2781300"/>
            <a:ext cx="16340470" cy="388620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lnSpc>
                <a:spcPct val="100000"/>
              </a:lnSpc>
              <a:spcAft>
                <a:spcPts val="1000"/>
              </a:spcAft>
              <a:buFont typeface="Arial" panose="020B0604020202020204" pitchFamily="34" charset="0"/>
              <a:buChar char="•"/>
            </a:pPr>
            <a:r>
              <a:rPr lang="en-GB" sz="2600" b="0" i="0" dirty="0">
                <a:solidFill>
                  <a:srgbClr val="000000"/>
                </a:solidFill>
                <a:effectLst/>
                <a:latin typeface="Gotham" panose="020B0604020202020204" charset="0"/>
                <a:cs typeface="Gotham" panose="020B0604020202020204" charset="0"/>
              </a:rPr>
              <a:t>Risks of trade diversion real - could mean some prices fall for consumers here, but UK market could face goods from SE Asia and China being re-directed here - we have a very low average trade weighted MFN tariff &lt;3%.</a:t>
            </a:r>
          </a:p>
          <a:p>
            <a:pPr algn="l" rtl="0" fontAlgn="base">
              <a:lnSpc>
                <a:spcPct val="100000"/>
              </a:lnSpc>
              <a:spcAft>
                <a:spcPts val="1000"/>
              </a:spcAft>
              <a:buFont typeface="Arial" panose="020B0604020202020204" pitchFamily="34" charset="0"/>
              <a:buChar char="•"/>
            </a:pPr>
            <a:r>
              <a:rPr lang="en-GB" sz="2600" b="0" i="0" dirty="0">
                <a:solidFill>
                  <a:srgbClr val="212121"/>
                </a:solidFill>
                <a:effectLst/>
                <a:latin typeface="Gotham" panose="020B0604020202020204" charset="0"/>
                <a:cs typeface="Gotham" panose="020B0604020202020204" charset="0"/>
              </a:rPr>
              <a:t>If this is unfairly competing with UK firms that could be an issue, but the Trade Remedies Authority and DBT have a number of tools to manage this </a:t>
            </a:r>
            <a:endParaRPr lang="en-GB" sz="2600" b="0" i="0" dirty="0">
              <a:solidFill>
                <a:srgbClr val="000000"/>
              </a:solidFill>
              <a:effectLst/>
              <a:latin typeface="Gotham" panose="020B0604020202020204" charset="0"/>
              <a:cs typeface="Gotham" panose="020B0604020202020204" charset="0"/>
            </a:endParaRPr>
          </a:p>
          <a:p>
            <a:pPr algn="l" rtl="0" fontAlgn="base">
              <a:lnSpc>
                <a:spcPct val="100000"/>
              </a:lnSpc>
              <a:spcAft>
                <a:spcPts val="1000"/>
              </a:spcAft>
              <a:buFont typeface="Arial" panose="020B0604020202020204" pitchFamily="34" charset="0"/>
              <a:buChar char="•"/>
            </a:pPr>
            <a:r>
              <a:rPr lang="en-GB" sz="2600" b="0" i="0" dirty="0">
                <a:solidFill>
                  <a:srgbClr val="212121"/>
                </a:solidFill>
                <a:effectLst/>
                <a:latin typeface="Gotham" panose="020B0604020202020204" charset="0"/>
                <a:cs typeface="Gotham" panose="020B0604020202020204" charset="0"/>
              </a:rPr>
              <a:t>But it needs </a:t>
            </a:r>
            <a:r>
              <a:rPr lang="en-GB" sz="2600" dirty="0">
                <a:solidFill>
                  <a:srgbClr val="212121"/>
                </a:solidFill>
                <a:latin typeface="Gotham" panose="020B0604020202020204" charset="0"/>
                <a:cs typeface="Gotham" panose="020B0604020202020204" charset="0"/>
              </a:rPr>
              <a:t>intelligence</a:t>
            </a:r>
            <a:r>
              <a:rPr lang="en-GB" sz="2600" b="0" i="0" dirty="0">
                <a:solidFill>
                  <a:srgbClr val="212121"/>
                </a:solidFill>
                <a:effectLst/>
                <a:latin typeface="Gotham" panose="020B0604020202020204" charset="0"/>
                <a:cs typeface="Gotham" panose="020B0604020202020204" charset="0"/>
              </a:rPr>
              <a:t> from firms about what is happening so we would urge businesses to immediately report any concerns around cheap exports flooding their </a:t>
            </a:r>
            <a:r>
              <a:rPr lang="en-GB" sz="2600" dirty="0">
                <a:solidFill>
                  <a:srgbClr val="212121"/>
                </a:solidFill>
                <a:latin typeface="Gotham" panose="020B0604020202020204" charset="0"/>
                <a:cs typeface="Gotham" panose="020B0604020202020204" charset="0"/>
              </a:rPr>
              <a:t>markets</a:t>
            </a:r>
            <a:r>
              <a:rPr lang="en-GB" sz="2600" b="0" i="0" dirty="0">
                <a:solidFill>
                  <a:srgbClr val="212121"/>
                </a:solidFill>
                <a:effectLst/>
                <a:latin typeface="Gotham" panose="020B0604020202020204" charset="0"/>
                <a:cs typeface="Gotham" panose="020B0604020202020204" charset="0"/>
              </a:rPr>
              <a:t>. </a:t>
            </a:r>
            <a:endParaRPr lang="en-GB" sz="2600" b="0" i="0" dirty="0">
              <a:solidFill>
                <a:srgbClr val="000000"/>
              </a:solidFill>
              <a:effectLst/>
              <a:latin typeface="Gotham" panose="020B0604020202020204" charset="0"/>
              <a:cs typeface="Gotham" panose="020B0604020202020204" charset="0"/>
            </a:endParaRPr>
          </a:p>
        </p:txBody>
      </p:sp>
      <p:pic>
        <p:nvPicPr>
          <p:cNvPr id="3" name="Picture 2">
            <a:extLst>
              <a:ext uri="{FF2B5EF4-FFF2-40B4-BE49-F238E27FC236}">
                <a16:creationId xmlns:a16="http://schemas.microsoft.com/office/drawing/2014/main" id="{8BEDE6E5-ACA9-4277-4746-9929D7720768}"/>
              </a:ext>
            </a:extLst>
          </p:cNvPr>
          <p:cNvPicPr>
            <a:picLocks noChangeAspect="1"/>
          </p:cNvPicPr>
          <p:nvPr/>
        </p:nvPicPr>
        <p:blipFill>
          <a:blip r:embed="rId3"/>
          <a:srcRect t="15333" b="19333"/>
          <a:stretch/>
        </p:blipFill>
        <p:spPr>
          <a:xfrm>
            <a:off x="12957499" y="423700"/>
            <a:ext cx="2507602" cy="1590763"/>
          </a:xfrm>
          <a:prstGeom prst="rect">
            <a:avLst/>
          </a:prstGeom>
        </p:spPr>
      </p:pic>
    </p:spTree>
    <p:extLst>
      <p:ext uri="{BB962C8B-B14F-4D97-AF65-F5344CB8AC3E}">
        <p14:creationId xmlns:p14="http://schemas.microsoft.com/office/powerpoint/2010/main" val="3515239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32F75-B5B1-85BD-D5E9-41168CFC498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1788640-3D67-A564-7132-1988F42BA8AF}"/>
              </a:ext>
            </a:extLst>
          </p:cNvPr>
          <p:cNvSpPr txBox="1"/>
          <p:nvPr/>
        </p:nvSpPr>
        <p:spPr>
          <a:xfrm>
            <a:off x="1308582" y="539120"/>
            <a:ext cx="11494768" cy="2000548"/>
          </a:xfrm>
          <a:prstGeom prst="rect">
            <a:avLst/>
          </a:prstGeom>
        </p:spPr>
        <p:txBody>
          <a:bodyPr wrap="square" lIns="0" tIns="0" rIns="0" bIns="0" rtlCol="0" anchor="t">
            <a:spAutoFit/>
          </a:bodyPr>
          <a:lstStyle/>
          <a:p>
            <a:pPr>
              <a:defRPr/>
            </a:pPr>
            <a:r>
              <a:rPr lang="en-US" sz="6500" dirty="0">
                <a:solidFill>
                  <a:srgbClr val="05216C"/>
                </a:solidFill>
                <a:latin typeface="Anton"/>
              </a:rPr>
              <a:t>US TARIFFS – CONSIDERATIONS AND CONCERNS</a:t>
            </a:r>
          </a:p>
        </p:txBody>
      </p:sp>
      <p:sp>
        <p:nvSpPr>
          <p:cNvPr id="15" name="AutoShape 15">
            <a:extLst>
              <a:ext uri="{FF2B5EF4-FFF2-40B4-BE49-F238E27FC236}">
                <a16:creationId xmlns:a16="http://schemas.microsoft.com/office/drawing/2014/main" id="{74C6CDE5-CF46-84BE-A36F-DDFDEE7E3393}"/>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F3387017-0616-F50C-DC30-243043602ACB}"/>
              </a:ext>
            </a:extLst>
          </p:cNvPr>
          <p:cNvGrpSpPr>
            <a:grpSpLocks noChangeAspect="1"/>
          </p:cNvGrpSpPr>
          <p:nvPr/>
        </p:nvGrpSpPr>
        <p:grpSpPr>
          <a:xfrm>
            <a:off x="15773400" y="302200"/>
            <a:ext cx="1995842" cy="1995835"/>
            <a:chOff x="0" y="0"/>
            <a:chExt cx="6350000" cy="6349975"/>
          </a:xfrm>
        </p:grpSpPr>
        <p:sp>
          <p:nvSpPr>
            <p:cNvPr id="19" name="Freeform 19">
              <a:extLst>
                <a:ext uri="{FF2B5EF4-FFF2-40B4-BE49-F238E27FC236}">
                  <a16:creationId xmlns:a16="http://schemas.microsoft.com/office/drawing/2014/main" id="{1CF99492-0D66-2294-9BB3-C00381DA7D85}"/>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ACC11879-60D9-6188-4174-49202F7D0199}"/>
              </a:ext>
            </a:extLst>
          </p:cNvPr>
          <p:cNvSpPr>
            <a:spLocks noGrp="1"/>
          </p:cNvSpPr>
          <p:nvPr/>
        </p:nvSpPr>
        <p:spPr>
          <a:xfrm>
            <a:off x="1044562" y="3086100"/>
            <a:ext cx="16340470" cy="388620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10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panose="020B0604020202020204" charset="0"/>
                <a:cs typeface="Gotham" panose="020B0604020202020204" charset="0"/>
              </a:rPr>
              <a:t>How are supply chains being already affected by steel/aluminium/automotive tariffs? How are they impacting upon sectors like aviation and aerospace?</a:t>
            </a:r>
          </a:p>
          <a:p>
            <a:pPr marL="228600" marR="0" lvl="0" indent="-228600" algn="l" defTabSz="914400" rtl="0" eaLnBrk="1" fontAlgn="auto" latinLnBrk="0" hangingPunct="1">
              <a:lnSpc>
                <a:spcPct val="90000"/>
              </a:lnSpc>
              <a:spcBef>
                <a:spcPts val="1000"/>
              </a:spcBef>
              <a:spcAft>
                <a:spcPts val="10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panose="020B0604020202020204" charset="0"/>
                <a:cs typeface="Gotham" panose="020B0604020202020204" charset="0"/>
              </a:rPr>
              <a:t>Supply chain effects on tech goods (iPhones), clothing and textiles, industrial goods.</a:t>
            </a:r>
          </a:p>
          <a:p>
            <a:pPr marL="228600" marR="0" lvl="0" indent="-228600" algn="l" defTabSz="914400" rtl="0" eaLnBrk="1" fontAlgn="auto" latinLnBrk="0" hangingPunct="1">
              <a:lnSpc>
                <a:spcPct val="90000"/>
              </a:lnSpc>
              <a:spcBef>
                <a:spcPts val="1000"/>
              </a:spcBef>
              <a:spcAft>
                <a:spcPts val="10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panose="020B0604020202020204" charset="0"/>
                <a:cs typeface="Gotham" panose="020B0604020202020204" charset="0"/>
              </a:rPr>
              <a:t>What will the 10% tariffs mean for traders? Which sectors are particularly exposed to new tariffs?</a:t>
            </a:r>
          </a:p>
          <a:p>
            <a:pPr marL="228600" marR="0" lvl="0" indent="-228600" algn="l" defTabSz="914400" rtl="0" eaLnBrk="1" fontAlgn="auto" latinLnBrk="0" hangingPunct="1">
              <a:lnSpc>
                <a:spcPct val="90000"/>
              </a:lnSpc>
              <a:spcBef>
                <a:spcPts val="1000"/>
              </a:spcBef>
              <a:spcAft>
                <a:spcPts val="10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panose="020B0604020202020204" charset="0"/>
                <a:cs typeface="Gotham" panose="020B0604020202020204" charset="0"/>
              </a:rPr>
              <a:t>How may future EU retaliatory measures or anti-dumping duties affect businesses in NI?</a:t>
            </a:r>
          </a:p>
          <a:p>
            <a:pPr marL="228600" marR="0" lvl="0" indent="-228600" algn="l" defTabSz="914400" rtl="0" eaLnBrk="1" fontAlgn="auto" latinLnBrk="0" hangingPunct="1">
              <a:lnSpc>
                <a:spcPct val="90000"/>
              </a:lnSpc>
              <a:spcBef>
                <a:spcPts val="1000"/>
              </a:spcBef>
              <a:spcAft>
                <a:spcPts val="10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panose="020B0604020202020204" charset="0"/>
                <a:cs typeface="Gotham" panose="020B0604020202020204" charset="0"/>
              </a:rPr>
              <a:t>Goods from China and other markets with high tariff assessments in the US may look to find buyers in the UK – known as trade diversion. What risks are there for domestic industries?</a:t>
            </a:r>
          </a:p>
          <a:p>
            <a:pPr marL="228600" marR="0" lvl="0" indent="-228600" algn="l" defTabSz="914400" rtl="0" eaLnBrk="1" fontAlgn="auto" latinLnBrk="0" hangingPunct="1">
              <a:lnSpc>
                <a:spcPct val="90000"/>
              </a:lnSpc>
              <a:spcBef>
                <a:spcPts val="1000"/>
              </a:spcBef>
              <a:spcAft>
                <a:spcPts val="10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panose="020B0604020202020204" charset="0"/>
                <a:cs typeface="Gotham" panose="020B0604020202020204" charset="0"/>
              </a:rPr>
              <a:t>How should the Trade Remedies Authority engage with business and undertake its vital tasks in this new era of tariffs?</a:t>
            </a:r>
          </a:p>
          <a:p>
            <a:pPr marL="228600" marR="0" lvl="0" indent="-228600" algn="l" defTabSz="914400" rtl="0" eaLnBrk="1" fontAlgn="auto" latinLnBrk="0" hangingPunct="1">
              <a:lnSpc>
                <a:spcPct val="90000"/>
              </a:lnSpc>
              <a:spcBef>
                <a:spcPts val="1000"/>
              </a:spcBef>
              <a:spcAft>
                <a:spcPts val="10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panose="020B0604020202020204" charset="0"/>
                <a:cs typeface="Gotham" panose="020B0604020202020204" charset="0"/>
              </a:rPr>
              <a:t>How should Ministers seek to engage with us in this new trading environment?</a:t>
            </a:r>
          </a:p>
        </p:txBody>
      </p:sp>
      <p:pic>
        <p:nvPicPr>
          <p:cNvPr id="3" name="Picture 2">
            <a:extLst>
              <a:ext uri="{FF2B5EF4-FFF2-40B4-BE49-F238E27FC236}">
                <a16:creationId xmlns:a16="http://schemas.microsoft.com/office/drawing/2014/main" id="{D9A69AB2-A5DB-2C74-436A-9D084B6DB3CC}"/>
              </a:ext>
            </a:extLst>
          </p:cNvPr>
          <p:cNvPicPr>
            <a:picLocks noChangeAspect="1"/>
          </p:cNvPicPr>
          <p:nvPr/>
        </p:nvPicPr>
        <p:blipFill>
          <a:blip r:embed="rId3"/>
          <a:srcRect t="15333" b="19333"/>
          <a:stretch/>
        </p:blipFill>
        <p:spPr>
          <a:xfrm>
            <a:off x="12957499" y="423700"/>
            <a:ext cx="2507602" cy="1590763"/>
          </a:xfrm>
          <a:prstGeom prst="rect">
            <a:avLst/>
          </a:prstGeom>
        </p:spPr>
      </p:pic>
    </p:spTree>
    <p:extLst>
      <p:ext uri="{BB962C8B-B14F-4D97-AF65-F5344CB8AC3E}">
        <p14:creationId xmlns:p14="http://schemas.microsoft.com/office/powerpoint/2010/main" val="2592715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8A176-D553-F8E9-439C-F274B2D752D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E8A16DC-F793-77D6-36DD-DEB49BF7FD01}"/>
              </a:ext>
            </a:extLst>
          </p:cNvPr>
          <p:cNvSpPr txBox="1"/>
          <p:nvPr/>
        </p:nvSpPr>
        <p:spPr>
          <a:xfrm>
            <a:off x="1308582" y="539120"/>
            <a:ext cx="11494768" cy="2000548"/>
          </a:xfrm>
          <a:prstGeom prst="rect">
            <a:avLst/>
          </a:prstGeom>
        </p:spPr>
        <p:txBody>
          <a:bodyPr wrap="square" lIns="0" tIns="0" rIns="0" bIns="0" rtlCol="0" anchor="t">
            <a:spAutoFit/>
          </a:bodyPr>
          <a:lstStyle/>
          <a:p>
            <a:pPr>
              <a:defRPr/>
            </a:pPr>
            <a:r>
              <a:rPr lang="en-US" sz="6500" dirty="0">
                <a:solidFill>
                  <a:srgbClr val="05216C"/>
                </a:solidFill>
                <a:latin typeface="Anton"/>
              </a:rPr>
              <a:t>US TARIFFS – WHAT NEXT? ADVICE PRODUCTS</a:t>
            </a:r>
          </a:p>
        </p:txBody>
      </p:sp>
      <p:sp>
        <p:nvSpPr>
          <p:cNvPr id="15" name="AutoShape 15">
            <a:extLst>
              <a:ext uri="{FF2B5EF4-FFF2-40B4-BE49-F238E27FC236}">
                <a16:creationId xmlns:a16="http://schemas.microsoft.com/office/drawing/2014/main" id="{9CB742F8-B270-62C1-6CCD-B521B7725784}"/>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96C9468C-C047-5701-866D-05D71AD457F6}"/>
              </a:ext>
            </a:extLst>
          </p:cNvPr>
          <p:cNvGrpSpPr>
            <a:grpSpLocks noChangeAspect="1"/>
          </p:cNvGrpSpPr>
          <p:nvPr/>
        </p:nvGrpSpPr>
        <p:grpSpPr>
          <a:xfrm>
            <a:off x="15773400" y="302200"/>
            <a:ext cx="1995842" cy="1995835"/>
            <a:chOff x="0" y="0"/>
            <a:chExt cx="6350000" cy="6349975"/>
          </a:xfrm>
        </p:grpSpPr>
        <p:sp>
          <p:nvSpPr>
            <p:cNvPr id="19" name="Freeform 19">
              <a:extLst>
                <a:ext uri="{FF2B5EF4-FFF2-40B4-BE49-F238E27FC236}">
                  <a16:creationId xmlns:a16="http://schemas.microsoft.com/office/drawing/2014/main" id="{9609AA2B-0575-B9DB-DEC9-A8EA047C5784}"/>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FA203647-E837-5F05-0CFF-1AB68D1593BE}"/>
              </a:ext>
            </a:extLst>
          </p:cNvPr>
          <p:cNvSpPr>
            <a:spLocks noGrp="1"/>
          </p:cNvSpPr>
          <p:nvPr/>
        </p:nvSpPr>
        <p:spPr>
          <a:xfrm>
            <a:off x="1145333" y="3200400"/>
            <a:ext cx="16340470" cy="388620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Gotham" panose="020B0604020202020204" charset="0"/>
                <a:cs typeface="Gotham" panose="020B0604020202020204" charset="0"/>
              </a:rPr>
              <a:t>DBT has produced comms and explainers in coming day to help businesses</a:t>
            </a:r>
          </a:p>
          <a:p>
            <a:endParaRPr lang="en-US" sz="2600" dirty="0">
              <a:latin typeface="Gotham" panose="020B0604020202020204" charset="0"/>
              <a:cs typeface="Gotham" panose="020B0604020202020204" charset="0"/>
            </a:endParaRPr>
          </a:p>
          <a:p>
            <a:pPr>
              <a:lnSpc>
                <a:spcPct val="100000"/>
              </a:lnSpc>
              <a:spcAft>
                <a:spcPts val="1000"/>
              </a:spcAft>
            </a:pPr>
            <a:r>
              <a:rPr lang="en-US" sz="2600" dirty="0">
                <a:latin typeface="Gotham" panose="020B0604020202020204" charset="0"/>
                <a:cs typeface="Gotham" panose="020B0604020202020204" charset="0"/>
              </a:rPr>
              <a:t>BCC summarising President’s Executive Order and the guidance produced by US Customs and Border Protection on release.</a:t>
            </a:r>
          </a:p>
          <a:p>
            <a:endParaRPr lang="en-US" sz="2600" dirty="0">
              <a:latin typeface="Gotham" panose="020B0604020202020204" charset="0"/>
              <a:cs typeface="Gotham" panose="020B0604020202020204" charset="0"/>
            </a:endParaRPr>
          </a:p>
          <a:p>
            <a:r>
              <a:rPr lang="en-US" sz="2600" dirty="0">
                <a:latin typeface="Gotham" panose="020B0604020202020204" charset="0"/>
                <a:cs typeface="Gotham" panose="020B0604020202020204" charset="0"/>
              </a:rPr>
              <a:t>Update tariffs explainer/FAQ document and reissue to BCC members.</a:t>
            </a:r>
          </a:p>
        </p:txBody>
      </p:sp>
      <p:pic>
        <p:nvPicPr>
          <p:cNvPr id="3" name="Picture 2">
            <a:extLst>
              <a:ext uri="{FF2B5EF4-FFF2-40B4-BE49-F238E27FC236}">
                <a16:creationId xmlns:a16="http://schemas.microsoft.com/office/drawing/2014/main" id="{BFE88BE0-CE55-229D-5147-0D6E705999E5}"/>
              </a:ext>
            </a:extLst>
          </p:cNvPr>
          <p:cNvPicPr>
            <a:picLocks noChangeAspect="1"/>
          </p:cNvPicPr>
          <p:nvPr/>
        </p:nvPicPr>
        <p:blipFill>
          <a:blip r:embed="rId3"/>
          <a:srcRect t="15333" b="19333"/>
          <a:stretch/>
        </p:blipFill>
        <p:spPr>
          <a:xfrm>
            <a:off x="12957499" y="423700"/>
            <a:ext cx="2507602" cy="1590763"/>
          </a:xfrm>
          <a:prstGeom prst="rect">
            <a:avLst/>
          </a:prstGeom>
        </p:spPr>
      </p:pic>
    </p:spTree>
    <p:extLst>
      <p:ext uri="{BB962C8B-B14F-4D97-AF65-F5344CB8AC3E}">
        <p14:creationId xmlns:p14="http://schemas.microsoft.com/office/powerpoint/2010/main" val="2471534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1D630-5456-EBC7-A05B-C758807B587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BBD7EC3-8790-1037-986F-1FB33646483E}"/>
              </a:ext>
            </a:extLst>
          </p:cNvPr>
          <p:cNvSpPr txBox="1"/>
          <p:nvPr/>
        </p:nvSpPr>
        <p:spPr>
          <a:xfrm>
            <a:off x="1272996" y="317035"/>
            <a:ext cx="11494768" cy="2000548"/>
          </a:xfrm>
          <a:prstGeom prst="rect">
            <a:avLst/>
          </a:prstGeom>
        </p:spPr>
        <p:txBody>
          <a:bodyPr wrap="square" lIns="0" tIns="0" rIns="0" bIns="0" rtlCol="0" anchor="t">
            <a:spAutoFit/>
          </a:bodyPr>
          <a:lstStyle/>
          <a:p>
            <a:pPr>
              <a:defRPr/>
            </a:pPr>
            <a:r>
              <a:rPr lang="en-US" sz="6500" dirty="0">
                <a:solidFill>
                  <a:srgbClr val="05216C"/>
                </a:solidFill>
                <a:latin typeface="Anton"/>
              </a:rPr>
              <a:t>US TARIFFS – WHAT NEXT? ASKS FROM GOVERNMENT</a:t>
            </a:r>
          </a:p>
        </p:txBody>
      </p:sp>
      <p:sp>
        <p:nvSpPr>
          <p:cNvPr id="15" name="AutoShape 15">
            <a:extLst>
              <a:ext uri="{FF2B5EF4-FFF2-40B4-BE49-F238E27FC236}">
                <a16:creationId xmlns:a16="http://schemas.microsoft.com/office/drawing/2014/main" id="{81DDDAD5-44D9-972E-A03C-F113CE2EDAA2}"/>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E7AD9477-5D53-758D-4A2B-8911D495A404}"/>
              </a:ext>
            </a:extLst>
          </p:cNvPr>
          <p:cNvGrpSpPr>
            <a:grpSpLocks noChangeAspect="1"/>
          </p:cNvGrpSpPr>
          <p:nvPr/>
        </p:nvGrpSpPr>
        <p:grpSpPr>
          <a:xfrm>
            <a:off x="15773400" y="302200"/>
            <a:ext cx="1995842" cy="1995835"/>
            <a:chOff x="0" y="0"/>
            <a:chExt cx="6350000" cy="6349975"/>
          </a:xfrm>
        </p:grpSpPr>
        <p:sp>
          <p:nvSpPr>
            <p:cNvPr id="19" name="Freeform 19">
              <a:extLst>
                <a:ext uri="{FF2B5EF4-FFF2-40B4-BE49-F238E27FC236}">
                  <a16:creationId xmlns:a16="http://schemas.microsoft.com/office/drawing/2014/main" id="{7CB1727C-9AC6-9AE6-B4A3-AFAA1625B0DA}"/>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93942FC2-095B-FB61-EF32-65BF43C43EEC}"/>
              </a:ext>
            </a:extLst>
          </p:cNvPr>
          <p:cNvSpPr>
            <a:spLocks noGrp="1"/>
          </p:cNvSpPr>
          <p:nvPr/>
        </p:nvSpPr>
        <p:spPr>
          <a:xfrm>
            <a:off x="1178244" y="2539668"/>
            <a:ext cx="16340470" cy="388620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US" sz="2300" b="1" dirty="0">
                <a:solidFill>
                  <a:srgbClr val="00B050"/>
                </a:solidFill>
                <a:latin typeface="Gotham" panose="020B0604020202020204" charset="0"/>
                <a:cs typeface="Gotham" panose="020B0604020202020204" charset="0"/>
              </a:rPr>
              <a:t>Secured: </a:t>
            </a:r>
            <a:r>
              <a:rPr lang="en-US" sz="2300" dirty="0">
                <a:latin typeface="Gotham" panose="020B0604020202020204" charset="0"/>
                <a:cs typeface="Gotham" panose="020B0604020202020204" charset="0"/>
              </a:rPr>
              <a:t>changes to subsidies rules and thresholds, permitting awards on community development using fast-track process and raising threshold limit for awards without mandatory call-in to £25m.</a:t>
            </a:r>
          </a:p>
          <a:p>
            <a:pPr>
              <a:spcAft>
                <a:spcPts val="1000"/>
              </a:spcAft>
            </a:pPr>
            <a:r>
              <a:rPr lang="en-US" sz="2300" b="1" dirty="0">
                <a:solidFill>
                  <a:srgbClr val="00B050"/>
                </a:solidFill>
                <a:latin typeface="Gotham" panose="020B0604020202020204" charset="0"/>
                <a:cs typeface="Gotham" panose="020B0604020202020204" charset="0"/>
              </a:rPr>
              <a:t>Secured: </a:t>
            </a:r>
            <a:r>
              <a:rPr lang="en-US" sz="2300" dirty="0">
                <a:latin typeface="Gotham" panose="020B0604020202020204" charset="0"/>
                <a:cs typeface="Gotham" panose="020B0604020202020204" charset="0"/>
              </a:rPr>
              <a:t>greater recourse to anti-dumping and import surge measures to avoid risk of trade diversion where unfair competition affecting UK production would be involved.</a:t>
            </a:r>
          </a:p>
          <a:p>
            <a:pPr>
              <a:spcAft>
                <a:spcPts val="1000"/>
              </a:spcAft>
            </a:pPr>
            <a:r>
              <a:rPr lang="en-US" sz="2300" b="1" dirty="0">
                <a:solidFill>
                  <a:srgbClr val="00B050"/>
                </a:solidFill>
                <a:latin typeface="Gotham" panose="020B0604020202020204" charset="0"/>
                <a:cs typeface="Gotham" panose="020B0604020202020204" charset="0"/>
              </a:rPr>
              <a:t>Secured: </a:t>
            </a:r>
            <a:r>
              <a:rPr lang="en-US" sz="2300" dirty="0">
                <a:latin typeface="Gotham" panose="020B0604020202020204" charset="0"/>
                <a:cs typeface="Gotham" panose="020B0604020202020204" charset="0"/>
              </a:rPr>
              <a:t>British Business Bank's Growth Guarantee Scheme providing increased lending capacity for companies facing economic distress and cashflow problems from the sudden imposition of new tariffs, with loans of up to £2m.</a:t>
            </a:r>
          </a:p>
          <a:p>
            <a:pPr>
              <a:spcAft>
                <a:spcPts val="1000"/>
              </a:spcAft>
            </a:pPr>
            <a:r>
              <a:rPr lang="en-US" sz="2300" b="1" dirty="0">
                <a:solidFill>
                  <a:srgbClr val="00B050"/>
                </a:solidFill>
                <a:latin typeface="Gotham" panose="020B0604020202020204" charset="0"/>
                <a:cs typeface="Gotham" panose="020B0604020202020204" charset="0"/>
              </a:rPr>
              <a:t>Secured: </a:t>
            </a:r>
            <a:r>
              <a:rPr lang="en-US" sz="2300" dirty="0">
                <a:latin typeface="Gotham" panose="020B0604020202020204" charset="0"/>
                <a:cs typeface="Gotham" panose="020B0604020202020204" charset="0"/>
              </a:rPr>
              <a:t>Government raises lending capacity of UK Export Finance from £60bn to £80bn to  cushion the impact upon SMEs, including £10bn earmarked capacity for US tariffs related impacts.</a:t>
            </a:r>
          </a:p>
          <a:p>
            <a:pPr>
              <a:spcAft>
                <a:spcPts val="1000"/>
              </a:spcAft>
            </a:pPr>
            <a:r>
              <a:rPr lang="en-US" sz="2300" b="1" dirty="0">
                <a:solidFill>
                  <a:srgbClr val="00B050"/>
                </a:solidFill>
                <a:latin typeface="Gotham" panose="020B0604020202020204" charset="0"/>
                <a:cs typeface="Gotham" panose="020B0604020202020204" charset="0"/>
              </a:rPr>
              <a:t>Secured: </a:t>
            </a:r>
            <a:r>
              <a:rPr lang="en-US" sz="2300" dirty="0">
                <a:latin typeface="Gotham" panose="020B0604020202020204" charset="0"/>
                <a:cs typeface="Gotham" panose="020B0604020202020204" charset="0"/>
              </a:rPr>
              <a:t>Additional resource and new inputs into the Trade Remedies Authority to ensure data on any unfair competition leading to surge in imports and dumping of goods on the UK market is quickly acted upon. </a:t>
            </a:r>
          </a:p>
          <a:p>
            <a:pPr>
              <a:spcAft>
                <a:spcPts val="1000"/>
              </a:spcAft>
            </a:pPr>
            <a:r>
              <a:rPr lang="en-US" sz="2300" dirty="0">
                <a:latin typeface="Gotham" panose="020B0604020202020204" charset="0"/>
                <a:cs typeface="Gotham" panose="020B0604020202020204" charset="0"/>
              </a:rPr>
              <a:t>Seek economic partnership agreement with the US to relieve impact of new tariffs.</a:t>
            </a:r>
          </a:p>
          <a:p>
            <a:pPr>
              <a:spcAft>
                <a:spcPts val="1000"/>
              </a:spcAft>
            </a:pPr>
            <a:r>
              <a:rPr lang="en-US" sz="2300" dirty="0">
                <a:latin typeface="Gotham" panose="020B0604020202020204" charset="0"/>
                <a:cs typeface="Gotham" panose="020B0604020202020204" charset="0"/>
              </a:rPr>
              <a:t>Negotiate closer trading terms with EU and partners in CPTPP trade zone. </a:t>
            </a:r>
          </a:p>
          <a:p>
            <a:pPr>
              <a:spcAft>
                <a:spcPts val="1000"/>
              </a:spcAft>
            </a:pPr>
            <a:r>
              <a:rPr lang="en-US" sz="2300" dirty="0">
                <a:latin typeface="Gotham" panose="020B0604020202020204" charset="0"/>
                <a:cs typeface="Gotham" panose="020B0604020202020204" charset="0"/>
              </a:rPr>
              <a:t>Outline BCC priorities for continued US trade negotiations to the PM and Secretary of State for Business and Trade.</a:t>
            </a:r>
          </a:p>
        </p:txBody>
      </p:sp>
      <p:pic>
        <p:nvPicPr>
          <p:cNvPr id="3" name="Picture 2">
            <a:extLst>
              <a:ext uri="{FF2B5EF4-FFF2-40B4-BE49-F238E27FC236}">
                <a16:creationId xmlns:a16="http://schemas.microsoft.com/office/drawing/2014/main" id="{E422031A-CE06-777C-BC6B-BFCBD4B4AD90}"/>
              </a:ext>
            </a:extLst>
          </p:cNvPr>
          <p:cNvPicPr>
            <a:picLocks noChangeAspect="1"/>
          </p:cNvPicPr>
          <p:nvPr/>
        </p:nvPicPr>
        <p:blipFill>
          <a:blip r:embed="rId3"/>
          <a:srcRect t="15333" b="19333"/>
          <a:stretch/>
        </p:blipFill>
        <p:spPr>
          <a:xfrm>
            <a:off x="13242483" y="504735"/>
            <a:ext cx="2507602" cy="1590763"/>
          </a:xfrm>
          <a:prstGeom prst="rect">
            <a:avLst/>
          </a:prstGeom>
        </p:spPr>
      </p:pic>
    </p:spTree>
    <p:extLst>
      <p:ext uri="{BB962C8B-B14F-4D97-AF65-F5344CB8AC3E}">
        <p14:creationId xmlns:p14="http://schemas.microsoft.com/office/powerpoint/2010/main" val="3563278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5216C"/>
        </a:solidFill>
        <a:effectLst/>
      </p:bgPr>
    </p:bg>
    <p:spTree>
      <p:nvGrpSpPr>
        <p:cNvPr id="1" name="">
          <a:extLst>
            <a:ext uri="{FF2B5EF4-FFF2-40B4-BE49-F238E27FC236}">
              <a16:creationId xmlns:a16="http://schemas.microsoft.com/office/drawing/2014/main" id="{6E2EFF01-8DB2-9390-50BA-2B8FB6FCB5C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2ADC1D5-A4EB-90DF-E887-F0636FE72624}"/>
              </a:ext>
            </a:extLst>
          </p:cNvPr>
          <p:cNvSpPr txBox="1"/>
          <p:nvPr/>
        </p:nvSpPr>
        <p:spPr>
          <a:xfrm>
            <a:off x="990600" y="3130153"/>
            <a:ext cx="15789782" cy="3231654"/>
          </a:xfrm>
          <a:prstGeom prst="rect">
            <a:avLst/>
          </a:prstGeom>
        </p:spPr>
        <p:txBody>
          <a:bodyPr lIns="0" tIns="0" rIns="0" bIns="0" rtlCol="0" anchor="t">
            <a:spAutoFit/>
          </a:bodyPr>
          <a:lstStyle/>
          <a:p>
            <a:pPr marL="0" marR="0" lvl="0" indent="0" algn="l" defTabSz="914400" rtl="0" eaLnBrk="1" fontAlgn="auto" latinLnBrk="0" hangingPunct="1">
              <a:lnSpc>
                <a:spcPts val="84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FFFFFF"/>
                </a:solidFill>
                <a:effectLst/>
                <a:uLnTx/>
                <a:uFillTx/>
                <a:latin typeface="Anton"/>
                <a:ea typeface="Anton"/>
                <a:cs typeface="Anton"/>
                <a:sym typeface="Anton"/>
              </a:rPr>
              <a:t>3. </a:t>
            </a:r>
            <a:r>
              <a:rPr lang="en-GB" sz="8000" b="0" i="0" dirty="0">
                <a:solidFill>
                  <a:schemeClr val="bg1"/>
                </a:solidFill>
                <a:effectLst/>
                <a:latin typeface="Anton" pitchFamily="2" charset="0"/>
              </a:rPr>
              <a:t>US TARIFFS IMPACT ON GLOBAL TRADE, MANAGING RISKS AND PLANNING FOR THE FUTURE Q&amp;A SESSION</a:t>
            </a:r>
            <a:endParaRPr kumimoji="0" lang="en-US" sz="7500" b="0" i="0" u="none" strike="noStrike" kern="1200" cap="none" spc="0" normalizeH="0" baseline="0" noProof="0" dirty="0">
              <a:ln>
                <a:noFill/>
              </a:ln>
              <a:solidFill>
                <a:schemeClr val="bg1"/>
              </a:solidFill>
              <a:effectLst/>
              <a:uLnTx/>
              <a:uFillTx/>
              <a:latin typeface="Anton" pitchFamily="2" charset="0"/>
              <a:ea typeface="Anton"/>
              <a:cs typeface="Anton"/>
              <a:sym typeface="Anton"/>
            </a:endParaRPr>
          </a:p>
        </p:txBody>
      </p:sp>
      <p:sp>
        <p:nvSpPr>
          <p:cNvPr id="4" name="Freeform 4">
            <a:extLst>
              <a:ext uri="{FF2B5EF4-FFF2-40B4-BE49-F238E27FC236}">
                <a16:creationId xmlns:a16="http://schemas.microsoft.com/office/drawing/2014/main" id="{1B7D5AC9-B277-BB81-DF58-81BE700C152B}"/>
              </a:ext>
            </a:extLst>
          </p:cNvPr>
          <p:cNvSpPr/>
          <p:nvPr/>
        </p:nvSpPr>
        <p:spPr>
          <a:xfrm>
            <a:off x="15392400" y="7429500"/>
            <a:ext cx="2374807" cy="2351875"/>
          </a:xfrm>
          <a:custGeom>
            <a:avLst/>
            <a:gdLst/>
            <a:ahLst/>
            <a:cxnLst/>
            <a:rect l="l" t="t" r="r" b="b"/>
            <a:pathLst>
              <a:path w="2064791" h="2064791">
                <a:moveTo>
                  <a:pt x="0" y="0"/>
                </a:moveTo>
                <a:lnTo>
                  <a:pt x="2064791" y="0"/>
                </a:lnTo>
                <a:lnTo>
                  <a:pt x="2064791" y="2064791"/>
                </a:lnTo>
                <a:lnTo>
                  <a:pt x="0" y="206479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5591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4B1DA-2BEA-8E81-8C9F-80747E20D6C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F962244-E2F2-EFA8-516A-63BB480DC8A9}"/>
              </a:ext>
            </a:extLst>
          </p:cNvPr>
          <p:cNvSpPr txBox="1"/>
          <p:nvPr/>
        </p:nvSpPr>
        <p:spPr>
          <a:xfrm>
            <a:off x="1430939" y="1134382"/>
            <a:ext cx="7713061" cy="1095375"/>
          </a:xfrm>
          <a:prstGeom prst="rect">
            <a:avLst/>
          </a:prstGeom>
        </p:spPr>
        <p:txBody>
          <a:bodyPr lIns="0" tIns="0" rIns="0" bIns="0" rtlCol="0" anchor="t">
            <a:spAutoFit/>
          </a:bodyPr>
          <a:lstStyle/>
          <a:p>
            <a:pPr marL="0" marR="0" lvl="0" indent="0" algn="l" defTabSz="914400" rtl="0" eaLnBrk="1" fontAlgn="auto" latinLnBrk="0" hangingPunct="1">
              <a:lnSpc>
                <a:spcPts val="84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5216C"/>
                </a:solidFill>
                <a:effectLst/>
                <a:uLnTx/>
                <a:uFillTx/>
                <a:latin typeface="Anton"/>
                <a:ea typeface="+mn-ea"/>
                <a:cs typeface="+mn-cs"/>
              </a:rPr>
              <a:t>PANELLISTS</a:t>
            </a:r>
          </a:p>
        </p:txBody>
      </p:sp>
      <p:sp>
        <p:nvSpPr>
          <p:cNvPr id="15" name="AutoShape 15">
            <a:extLst>
              <a:ext uri="{FF2B5EF4-FFF2-40B4-BE49-F238E27FC236}">
                <a16:creationId xmlns:a16="http://schemas.microsoft.com/office/drawing/2014/main" id="{0F6C6981-0AE9-C6A4-E760-07893F9DD27D}"/>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9B30FE76-14B9-C0D8-7C1F-482D0C9692BF}"/>
              </a:ext>
            </a:extLst>
          </p:cNvPr>
          <p:cNvGrpSpPr>
            <a:grpSpLocks noChangeAspect="1"/>
          </p:cNvGrpSpPr>
          <p:nvPr/>
        </p:nvGrpSpPr>
        <p:grpSpPr>
          <a:xfrm>
            <a:off x="15468600" y="342900"/>
            <a:ext cx="2148242" cy="2148234"/>
            <a:chOff x="0" y="0"/>
            <a:chExt cx="6350000" cy="6349975"/>
          </a:xfrm>
        </p:grpSpPr>
        <p:sp>
          <p:nvSpPr>
            <p:cNvPr id="19" name="Freeform 19">
              <a:extLst>
                <a:ext uri="{FF2B5EF4-FFF2-40B4-BE49-F238E27FC236}">
                  <a16:creationId xmlns:a16="http://schemas.microsoft.com/office/drawing/2014/main" id="{4D9D7DBF-1EEA-A08B-184C-39EA2188449E}"/>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 name="Group 21">
            <a:extLst>
              <a:ext uri="{FF2B5EF4-FFF2-40B4-BE49-F238E27FC236}">
                <a16:creationId xmlns:a16="http://schemas.microsoft.com/office/drawing/2014/main" id="{E45667C2-EC88-6338-12B9-BA73500C059F}"/>
              </a:ext>
            </a:extLst>
          </p:cNvPr>
          <p:cNvGrpSpPr/>
          <p:nvPr/>
        </p:nvGrpSpPr>
        <p:grpSpPr>
          <a:xfrm>
            <a:off x="1600298" y="2933700"/>
            <a:ext cx="15087404" cy="5115632"/>
            <a:chOff x="2108139" y="2924556"/>
            <a:chExt cx="9922201" cy="2951998"/>
          </a:xfrm>
        </p:grpSpPr>
        <p:grpSp>
          <p:nvGrpSpPr>
            <p:cNvPr id="5" name="Group 3">
              <a:extLst>
                <a:ext uri="{FF2B5EF4-FFF2-40B4-BE49-F238E27FC236}">
                  <a16:creationId xmlns:a16="http://schemas.microsoft.com/office/drawing/2014/main" id="{3E3E48BE-8629-A503-5C84-802384693414}"/>
                </a:ext>
              </a:extLst>
            </p:cNvPr>
            <p:cNvGrpSpPr/>
            <p:nvPr/>
          </p:nvGrpSpPr>
          <p:grpSpPr>
            <a:xfrm>
              <a:off x="2133600" y="2924556"/>
              <a:ext cx="2218944" cy="2218944"/>
              <a:chOff x="0" y="0"/>
              <a:chExt cx="812800" cy="812800"/>
            </a:xfrm>
          </p:grpSpPr>
          <p:sp>
            <p:nvSpPr>
              <p:cNvPr id="6" name="Freeform 4">
                <a:extLst>
                  <a:ext uri="{FF2B5EF4-FFF2-40B4-BE49-F238E27FC236}">
                    <a16:creationId xmlns:a16="http://schemas.microsoft.com/office/drawing/2014/main" id="{98CC97EC-4B58-587F-EC95-3294E235085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txBody>
              <a:bodyPr/>
              <a:lstStyle/>
              <a:p>
                <a:endParaRPr lang="en-GB"/>
              </a:p>
            </p:txBody>
          </p:sp>
        </p:grpSp>
        <p:grpSp>
          <p:nvGrpSpPr>
            <p:cNvPr id="7" name="Group 5">
              <a:extLst>
                <a:ext uri="{FF2B5EF4-FFF2-40B4-BE49-F238E27FC236}">
                  <a16:creationId xmlns:a16="http://schemas.microsoft.com/office/drawing/2014/main" id="{66E3C8BA-9353-9480-DB0A-C461C9EAC74A}"/>
                </a:ext>
              </a:extLst>
            </p:cNvPr>
            <p:cNvGrpSpPr/>
            <p:nvPr/>
          </p:nvGrpSpPr>
          <p:grpSpPr>
            <a:xfrm>
              <a:off x="4720426" y="2924556"/>
              <a:ext cx="2218944" cy="2218944"/>
              <a:chOff x="0" y="0"/>
              <a:chExt cx="812800" cy="812800"/>
            </a:xfrm>
          </p:grpSpPr>
          <p:sp>
            <p:nvSpPr>
              <p:cNvPr id="8" name="Freeform 6">
                <a:extLst>
                  <a:ext uri="{FF2B5EF4-FFF2-40B4-BE49-F238E27FC236}">
                    <a16:creationId xmlns:a16="http://schemas.microsoft.com/office/drawing/2014/main" id="{25F91580-A2AB-2568-E782-4BEBD049361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en-GB"/>
              </a:p>
            </p:txBody>
          </p:sp>
        </p:grpSp>
        <p:grpSp>
          <p:nvGrpSpPr>
            <p:cNvPr id="9" name="Group 7">
              <a:extLst>
                <a:ext uri="{FF2B5EF4-FFF2-40B4-BE49-F238E27FC236}">
                  <a16:creationId xmlns:a16="http://schemas.microsoft.com/office/drawing/2014/main" id="{8E5DEECE-CC28-82D1-7310-D170382AC24B}"/>
                </a:ext>
              </a:extLst>
            </p:cNvPr>
            <p:cNvGrpSpPr/>
            <p:nvPr/>
          </p:nvGrpSpPr>
          <p:grpSpPr>
            <a:xfrm>
              <a:off x="7289998" y="2924556"/>
              <a:ext cx="2218944" cy="2218944"/>
              <a:chOff x="0" y="0"/>
              <a:chExt cx="812800" cy="812800"/>
            </a:xfrm>
          </p:grpSpPr>
          <p:sp>
            <p:nvSpPr>
              <p:cNvPr id="10" name="Freeform 8">
                <a:extLst>
                  <a:ext uri="{FF2B5EF4-FFF2-40B4-BE49-F238E27FC236}">
                    <a16:creationId xmlns:a16="http://schemas.microsoft.com/office/drawing/2014/main" id="{4E36B59A-A354-BAE7-F29C-92ACE5272C9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GB"/>
              </a:p>
            </p:txBody>
          </p:sp>
        </p:grpSp>
        <p:grpSp>
          <p:nvGrpSpPr>
            <p:cNvPr id="11" name="Group 9">
              <a:extLst>
                <a:ext uri="{FF2B5EF4-FFF2-40B4-BE49-F238E27FC236}">
                  <a16:creationId xmlns:a16="http://schemas.microsoft.com/office/drawing/2014/main" id="{F49EFA6A-DD43-E8DD-06B0-C14458A387C8}"/>
                </a:ext>
              </a:extLst>
            </p:cNvPr>
            <p:cNvGrpSpPr/>
            <p:nvPr/>
          </p:nvGrpSpPr>
          <p:grpSpPr>
            <a:xfrm>
              <a:off x="9811396" y="2924556"/>
              <a:ext cx="2218944" cy="2218944"/>
              <a:chOff x="0" y="0"/>
              <a:chExt cx="812800" cy="812800"/>
            </a:xfrm>
          </p:grpSpPr>
          <p:sp>
            <p:nvSpPr>
              <p:cNvPr id="12" name="Freeform 10">
                <a:extLst>
                  <a:ext uri="{FF2B5EF4-FFF2-40B4-BE49-F238E27FC236}">
                    <a16:creationId xmlns:a16="http://schemas.microsoft.com/office/drawing/2014/main" id="{EC431039-C6FE-8390-6212-189EC151906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a:stretch>
              </a:blipFill>
            </p:spPr>
            <p:txBody>
              <a:bodyPr/>
              <a:lstStyle/>
              <a:p>
                <a:endParaRPr lang="en-GB"/>
              </a:p>
            </p:txBody>
          </p:sp>
        </p:grpSp>
        <p:sp>
          <p:nvSpPr>
            <p:cNvPr id="13" name="TextBox 14">
              <a:extLst>
                <a:ext uri="{FF2B5EF4-FFF2-40B4-BE49-F238E27FC236}">
                  <a16:creationId xmlns:a16="http://schemas.microsoft.com/office/drawing/2014/main" id="{A68E928B-BDEE-49FC-F4F4-A1E05BCC5E4A}"/>
                </a:ext>
              </a:extLst>
            </p:cNvPr>
            <p:cNvSpPr txBox="1"/>
            <p:nvPr/>
          </p:nvSpPr>
          <p:spPr>
            <a:xfrm>
              <a:off x="2108139" y="5186018"/>
              <a:ext cx="2129946" cy="621613"/>
            </a:xfrm>
            <a:prstGeom prst="rect">
              <a:avLst/>
            </a:prstGeom>
          </p:spPr>
          <p:txBody>
            <a:bodyPr wrap="square" lIns="0" tIns="0" rIns="0" bIns="0" rtlCol="0" anchor="t">
              <a:spAutoFit/>
            </a:bodyPr>
            <a:lstStyle/>
            <a:p>
              <a:pPr algn="ctr">
                <a:lnSpc>
                  <a:spcPts val="2100"/>
                </a:lnSpc>
              </a:pPr>
              <a:r>
                <a:rPr lang="en-US" sz="2000" b="1" dirty="0">
                  <a:latin typeface="Gotham" panose="020B0604020202020204" charset="0"/>
                  <a:ea typeface="Gotham 1"/>
                  <a:cs typeface="Gotham" panose="020B0604020202020204" charset="0"/>
                  <a:sym typeface="Gotham 1"/>
                </a:rPr>
                <a:t>William Bain</a:t>
              </a:r>
            </a:p>
            <a:p>
              <a:pPr algn="ctr">
                <a:lnSpc>
                  <a:spcPts val="2100"/>
                </a:lnSpc>
              </a:pPr>
              <a:r>
                <a:rPr lang="en-US" sz="2000" dirty="0">
                  <a:latin typeface="Gotham" panose="020B0604020202020204" charset="0"/>
                  <a:ea typeface="Gotham 2"/>
                  <a:cs typeface="Gotham" panose="020B0604020202020204" charset="0"/>
                  <a:sym typeface="Gotham 2"/>
                </a:rPr>
                <a:t>Head of Trade Policy at British Chambers of Commerce</a:t>
              </a:r>
            </a:p>
          </p:txBody>
        </p:sp>
        <p:sp>
          <p:nvSpPr>
            <p:cNvPr id="14" name="TextBox 15">
              <a:extLst>
                <a:ext uri="{FF2B5EF4-FFF2-40B4-BE49-F238E27FC236}">
                  <a16:creationId xmlns:a16="http://schemas.microsoft.com/office/drawing/2014/main" id="{E7CFC1B0-6A7F-E41D-0B9D-8A496FF488F6}"/>
                </a:ext>
              </a:extLst>
            </p:cNvPr>
            <p:cNvSpPr txBox="1"/>
            <p:nvPr/>
          </p:nvSpPr>
          <p:spPr>
            <a:xfrm>
              <a:off x="4587238" y="5216674"/>
              <a:ext cx="2129946" cy="621613"/>
            </a:xfrm>
            <a:prstGeom prst="rect">
              <a:avLst/>
            </a:prstGeom>
          </p:spPr>
          <p:txBody>
            <a:bodyPr wrap="square" lIns="0" tIns="0" rIns="0" bIns="0" rtlCol="0" anchor="t">
              <a:spAutoFit/>
            </a:bodyPr>
            <a:lstStyle/>
            <a:p>
              <a:pPr algn="ctr">
                <a:lnSpc>
                  <a:spcPts val="2100"/>
                </a:lnSpc>
              </a:pPr>
              <a:r>
                <a:rPr lang="en-US" sz="2000" b="1" dirty="0">
                  <a:latin typeface="Gotham" panose="020B0604020202020204" charset="0"/>
                  <a:ea typeface="Gotham 1"/>
                  <a:cs typeface="Gotham" panose="020B0604020202020204" charset="0"/>
                  <a:sym typeface="Gotham 1"/>
                </a:rPr>
                <a:t>Chris Southworth</a:t>
              </a:r>
            </a:p>
            <a:p>
              <a:pPr algn="ctr">
                <a:lnSpc>
                  <a:spcPts val="2100"/>
                </a:lnSpc>
              </a:pPr>
              <a:r>
                <a:rPr lang="en-US" sz="2000" dirty="0">
                  <a:latin typeface="Gotham" panose="020B0604020202020204" charset="0"/>
                  <a:ea typeface="Gotham 2"/>
                  <a:cs typeface="Gotham" panose="020B0604020202020204" charset="0"/>
                  <a:sym typeface="Gotham 2"/>
                </a:rPr>
                <a:t>Secretary General</a:t>
              </a:r>
            </a:p>
            <a:p>
              <a:pPr algn="ctr">
                <a:lnSpc>
                  <a:spcPts val="2100"/>
                </a:lnSpc>
              </a:pPr>
              <a:r>
                <a:rPr lang="en-US" sz="2000" dirty="0">
                  <a:latin typeface="Gotham" panose="020B0604020202020204" charset="0"/>
                  <a:ea typeface="Gotham 2"/>
                  <a:cs typeface="Gotham" panose="020B0604020202020204" charset="0"/>
                  <a:sym typeface="Gotham 2"/>
                </a:rPr>
                <a:t>at International Chambers of Commerce</a:t>
              </a:r>
            </a:p>
          </p:txBody>
        </p:sp>
        <p:sp>
          <p:nvSpPr>
            <p:cNvPr id="20" name="TextBox 16">
              <a:extLst>
                <a:ext uri="{FF2B5EF4-FFF2-40B4-BE49-F238E27FC236}">
                  <a16:creationId xmlns:a16="http://schemas.microsoft.com/office/drawing/2014/main" id="{F80235A0-EEC5-8A8F-0C94-E1354813E630}"/>
                </a:ext>
              </a:extLst>
            </p:cNvPr>
            <p:cNvSpPr txBox="1"/>
            <p:nvPr/>
          </p:nvSpPr>
          <p:spPr>
            <a:xfrm>
              <a:off x="7432220" y="5246060"/>
              <a:ext cx="2058771" cy="630494"/>
            </a:xfrm>
            <a:prstGeom prst="rect">
              <a:avLst/>
            </a:prstGeom>
          </p:spPr>
          <p:txBody>
            <a:bodyPr wrap="square" lIns="0" tIns="0" rIns="0" bIns="0" rtlCol="0" anchor="t">
              <a:spAutoFit/>
            </a:bodyPr>
            <a:lstStyle/>
            <a:p>
              <a:pPr algn="ctr">
                <a:lnSpc>
                  <a:spcPts val="2100"/>
                </a:lnSpc>
              </a:pPr>
              <a:r>
                <a:rPr lang="en-US" sz="2000" b="1" dirty="0">
                  <a:latin typeface="Gotham" panose="020B0604020202020204" charset="0"/>
                  <a:ea typeface="Gotham 1"/>
                  <a:cs typeface="Gotham" panose="020B0604020202020204" charset="0"/>
                  <a:sym typeface="Gotham 1"/>
                </a:rPr>
                <a:t>Caroline Barraclough</a:t>
              </a:r>
            </a:p>
            <a:p>
              <a:pPr algn="ctr">
                <a:lnSpc>
                  <a:spcPts val="2100"/>
                </a:lnSpc>
              </a:pPr>
              <a:r>
                <a:rPr lang="en-GB" sz="2000" dirty="0">
                  <a:effectLst/>
                  <a:latin typeface="Gotham" panose="020B0604020202020204" charset="0"/>
                  <a:ea typeface="Aptos" panose="020B0004020202020204" pitchFamily="34" charset="0"/>
                  <a:cs typeface="Gotham" panose="020B0604020202020204" charset="0"/>
                </a:rPr>
                <a:t>Partner - Global Trade lead at Deloitte UK</a:t>
              </a:r>
            </a:p>
            <a:p>
              <a:pPr algn="ctr">
                <a:lnSpc>
                  <a:spcPts val="2100"/>
                </a:lnSpc>
              </a:pPr>
              <a:endParaRPr lang="en-US" sz="2000" b="1" dirty="0">
                <a:latin typeface="Gotham" panose="020B0604020202020204" charset="0"/>
                <a:ea typeface="Gotham 1"/>
                <a:cs typeface="Gotham" panose="020B0604020202020204" charset="0"/>
                <a:sym typeface="Gotham 1"/>
              </a:endParaRPr>
            </a:p>
          </p:txBody>
        </p:sp>
        <p:sp>
          <p:nvSpPr>
            <p:cNvPr id="21" name="TextBox 17">
              <a:extLst>
                <a:ext uri="{FF2B5EF4-FFF2-40B4-BE49-F238E27FC236}">
                  <a16:creationId xmlns:a16="http://schemas.microsoft.com/office/drawing/2014/main" id="{CC15A898-D553-976F-80E2-0BD4CB106E66}"/>
                </a:ext>
              </a:extLst>
            </p:cNvPr>
            <p:cNvSpPr txBox="1"/>
            <p:nvPr/>
          </p:nvSpPr>
          <p:spPr>
            <a:xfrm>
              <a:off x="9900394" y="5225489"/>
              <a:ext cx="2129946" cy="621613"/>
            </a:xfrm>
            <a:prstGeom prst="rect">
              <a:avLst/>
            </a:prstGeom>
          </p:spPr>
          <p:txBody>
            <a:bodyPr wrap="square" lIns="0" tIns="0" rIns="0" bIns="0" rtlCol="0" anchor="t">
              <a:spAutoFit/>
            </a:bodyPr>
            <a:lstStyle/>
            <a:p>
              <a:pPr algn="ctr">
                <a:lnSpc>
                  <a:spcPts val="2100"/>
                </a:lnSpc>
              </a:pPr>
              <a:r>
                <a:rPr lang="en-US" sz="2000" b="1" dirty="0">
                  <a:latin typeface="Gotham" panose="020B0604020202020204" charset="0"/>
                  <a:ea typeface="Gotham 1"/>
                  <a:cs typeface="Gotham" panose="020B0604020202020204" charset="0"/>
                  <a:sym typeface="Gotham 1"/>
                </a:rPr>
                <a:t>Alessio Lencioni</a:t>
              </a:r>
            </a:p>
            <a:p>
              <a:pPr algn="ctr">
                <a:lnSpc>
                  <a:spcPts val="2100"/>
                </a:lnSpc>
              </a:pPr>
              <a:r>
                <a:rPr lang="en-US" sz="2000" dirty="0">
                  <a:latin typeface="Gotham" panose="020B0604020202020204" charset="0"/>
                  <a:ea typeface="Gotham 2"/>
                  <a:cs typeface="Gotham" panose="020B0604020202020204" charset="0"/>
                  <a:sym typeface="Gotham 2"/>
                </a:rPr>
                <a:t>Head of Product and Strategy at VATIT/STREAM</a:t>
              </a:r>
            </a:p>
          </p:txBody>
        </p:sp>
      </p:grpSp>
    </p:spTree>
    <p:extLst>
      <p:ext uri="{BB962C8B-B14F-4D97-AF65-F5344CB8AC3E}">
        <p14:creationId xmlns:p14="http://schemas.microsoft.com/office/powerpoint/2010/main" val="3459922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5216C"/>
        </a:solidFill>
        <a:effectLst/>
      </p:bgPr>
    </p:bg>
    <p:spTree>
      <p:nvGrpSpPr>
        <p:cNvPr id="1" name=""/>
        <p:cNvGrpSpPr/>
        <p:nvPr/>
      </p:nvGrpSpPr>
      <p:grpSpPr>
        <a:xfrm>
          <a:off x="0" y="0"/>
          <a:ext cx="0" cy="0"/>
          <a:chOff x="0" y="0"/>
          <a:chExt cx="0" cy="0"/>
        </a:xfrm>
      </p:grpSpPr>
      <p:sp>
        <p:nvSpPr>
          <p:cNvPr id="2" name="Freeform 2"/>
          <p:cNvSpPr/>
          <p:nvPr/>
        </p:nvSpPr>
        <p:spPr>
          <a:xfrm>
            <a:off x="15702415" y="7716584"/>
            <a:ext cx="2064791" cy="2064791"/>
          </a:xfrm>
          <a:custGeom>
            <a:avLst/>
            <a:gdLst/>
            <a:ahLst/>
            <a:cxnLst/>
            <a:rect l="l" t="t" r="r" b="b"/>
            <a:pathLst>
              <a:path w="2064791" h="2064791">
                <a:moveTo>
                  <a:pt x="0" y="0"/>
                </a:moveTo>
                <a:lnTo>
                  <a:pt x="2064791" y="0"/>
                </a:lnTo>
                <a:lnTo>
                  <a:pt x="2064791" y="2064791"/>
                </a:lnTo>
                <a:lnTo>
                  <a:pt x="0" y="2064791"/>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720567" y="4356800"/>
            <a:ext cx="15789782" cy="1095375"/>
          </a:xfrm>
          <a:prstGeom prst="rect">
            <a:avLst/>
          </a:prstGeom>
        </p:spPr>
        <p:txBody>
          <a:bodyPr lIns="0" tIns="0" rIns="0" bIns="0" rtlCol="0" anchor="t">
            <a:spAutoFit/>
          </a:bodyPr>
          <a:lstStyle/>
          <a:p>
            <a:pPr marL="1619250" lvl="1" indent="-809625" algn="l">
              <a:lnSpc>
                <a:spcPts val="8400"/>
              </a:lnSpc>
              <a:buAutoNum type="arabicPeriod"/>
            </a:pPr>
            <a:r>
              <a:rPr lang="en-US" sz="7500" dirty="0">
                <a:solidFill>
                  <a:srgbClr val="FFFFFF"/>
                </a:solidFill>
                <a:latin typeface="Anton"/>
                <a:ea typeface="Anton"/>
                <a:cs typeface="Anton"/>
                <a:sym typeface="Anton"/>
              </a:rPr>
              <a:t>ABOUT THE CHAMBERS TRADE ACADEMY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D7274-2F13-ED38-E8D3-8DF559DE8BB7}"/>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EDC8F303-49E7-9E15-D93C-D1EBC6B38842}"/>
              </a:ext>
            </a:extLst>
          </p:cNvPr>
          <p:cNvSpPr/>
          <p:nvPr/>
        </p:nvSpPr>
        <p:spPr>
          <a:xfrm>
            <a:off x="1455233" y="3981"/>
            <a:ext cx="16832767" cy="10283019"/>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980DC7C1-DB83-6630-3760-161091A0919C}"/>
              </a:ext>
            </a:extLst>
          </p:cNvPr>
          <p:cNvSpPr txBox="1"/>
          <p:nvPr/>
        </p:nvSpPr>
        <p:spPr>
          <a:xfrm>
            <a:off x="11173293" y="5162550"/>
            <a:ext cx="4627078" cy="1118319"/>
          </a:xfrm>
          <a:prstGeom prst="rect">
            <a:avLst/>
          </a:prstGeom>
        </p:spPr>
        <p:txBody>
          <a:bodyPr lIns="0" tIns="0" rIns="0" bIns="0" rtlCol="0" anchor="t">
            <a:spAutoFit/>
          </a:bodyPr>
          <a:lstStyle/>
          <a:p>
            <a:pPr marL="0" marR="0" lvl="0" indent="0" algn="ctr" defTabSz="914400" rtl="0" eaLnBrk="1" fontAlgn="auto" latinLnBrk="0" hangingPunct="1">
              <a:lnSpc>
                <a:spcPts val="6810"/>
              </a:lnSpc>
              <a:spcBef>
                <a:spcPts val="0"/>
              </a:spcBef>
              <a:spcAft>
                <a:spcPts val="0"/>
              </a:spcAft>
              <a:buClrTx/>
              <a:buSzTx/>
              <a:buFontTx/>
              <a:buNone/>
              <a:tabLst/>
              <a:defRPr/>
            </a:pPr>
            <a:r>
              <a:rPr kumimoji="0" lang="en-US" sz="13800" b="0" i="0" u="none" strike="noStrike" kern="1200" cap="none" spc="0" normalizeH="0" baseline="0" noProof="0" dirty="0">
                <a:ln>
                  <a:noFill/>
                </a:ln>
                <a:solidFill>
                  <a:srgbClr val="FFFFFF"/>
                </a:solidFill>
                <a:effectLst/>
                <a:uLnTx/>
                <a:uFillTx/>
                <a:latin typeface="Anton"/>
                <a:ea typeface="+mn-ea"/>
                <a:cs typeface="+mn-cs"/>
              </a:rPr>
              <a:t>POLL</a:t>
            </a:r>
          </a:p>
        </p:txBody>
      </p:sp>
      <p:sp>
        <p:nvSpPr>
          <p:cNvPr id="13" name="Freeform 4">
            <a:extLst>
              <a:ext uri="{FF2B5EF4-FFF2-40B4-BE49-F238E27FC236}">
                <a16:creationId xmlns:a16="http://schemas.microsoft.com/office/drawing/2014/main" id="{211AD9DD-2F9F-F227-410F-931258DAFEE0}"/>
              </a:ext>
            </a:extLst>
          </p:cNvPr>
          <p:cNvSpPr/>
          <p:nvPr/>
        </p:nvSpPr>
        <p:spPr>
          <a:xfrm>
            <a:off x="15800371" y="155020"/>
            <a:ext cx="2064791" cy="2064791"/>
          </a:xfrm>
          <a:custGeom>
            <a:avLst/>
            <a:gdLst/>
            <a:ahLst/>
            <a:cxnLst/>
            <a:rect l="l" t="t" r="r" b="b"/>
            <a:pathLst>
              <a:path w="2064791" h="2064791">
                <a:moveTo>
                  <a:pt x="0" y="0"/>
                </a:moveTo>
                <a:lnTo>
                  <a:pt x="2064791" y="0"/>
                </a:lnTo>
                <a:lnTo>
                  <a:pt x="2064791" y="2064791"/>
                </a:lnTo>
                <a:lnTo>
                  <a:pt x="0" y="206479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12" name="Picture 11" descr="Doctor writing on tablet with pen">
            <a:extLst>
              <a:ext uri="{FF2B5EF4-FFF2-40B4-BE49-F238E27FC236}">
                <a16:creationId xmlns:a16="http://schemas.microsoft.com/office/drawing/2014/main" id="{A2BCFF31-7B96-5D52-73BD-438F261BE15E}"/>
              </a:ext>
            </a:extLst>
          </p:cNvPr>
          <p:cNvPicPr>
            <a:picLocks noChangeAspect="1"/>
          </p:cNvPicPr>
          <p:nvPr/>
        </p:nvPicPr>
        <p:blipFill>
          <a:blip r:embed="rId3">
            <a:extLst>
              <a:ext uri="{28A0092B-C50C-407E-A947-70E740481C1C}">
                <a14:useLocalDpi xmlns:a14="http://schemas.microsoft.com/office/drawing/2010/main" val="0"/>
              </a:ext>
            </a:extLst>
          </a:blip>
          <a:srcRect l="37917" t="142" r="25416" b="6433"/>
          <a:stretch/>
        </p:blipFill>
        <p:spPr>
          <a:xfrm>
            <a:off x="0" y="0"/>
            <a:ext cx="8915399" cy="10287000"/>
          </a:xfrm>
          <a:prstGeom prst="rect">
            <a:avLst/>
          </a:prstGeom>
        </p:spPr>
      </p:pic>
    </p:spTree>
    <p:extLst>
      <p:ext uri="{BB962C8B-B14F-4D97-AF65-F5344CB8AC3E}">
        <p14:creationId xmlns:p14="http://schemas.microsoft.com/office/powerpoint/2010/main" val="2267371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177425">
            <a:off x="11366722" y="754122"/>
            <a:ext cx="6069754" cy="8930992"/>
            <a:chOff x="0" y="0"/>
            <a:chExt cx="4550410" cy="6695440"/>
          </a:xfrm>
        </p:grpSpPr>
        <p:sp>
          <p:nvSpPr>
            <p:cNvPr id="3" name="Freeform 3"/>
            <p:cNvSpPr/>
            <p:nvPr/>
          </p:nvSpPr>
          <p:spPr>
            <a:xfrm>
              <a:off x="-321310" y="-312420"/>
              <a:ext cx="5191760" cy="7321550"/>
            </a:xfrm>
            <a:custGeom>
              <a:avLst/>
              <a:gdLst/>
              <a:ahLst/>
              <a:cxnLst/>
              <a:rect l="l" t="t" r="r" b="b"/>
              <a:pathLst>
                <a:path w="5191760" h="7321550">
                  <a:moveTo>
                    <a:pt x="1412240" y="6932930"/>
                  </a:moveTo>
                  <a:cubicBezTo>
                    <a:pt x="339090" y="6545580"/>
                    <a:pt x="0" y="4765040"/>
                    <a:pt x="652780" y="2957830"/>
                  </a:cubicBezTo>
                  <a:cubicBezTo>
                    <a:pt x="1305560" y="1150620"/>
                    <a:pt x="2706370" y="0"/>
                    <a:pt x="3779520" y="387350"/>
                  </a:cubicBezTo>
                  <a:cubicBezTo>
                    <a:pt x="4852670" y="774700"/>
                    <a:pt x="5191760" y="2555240"/>
                    <a:pt x="4538980" y="4362450"/>
                  </a:cubicBezTo>
                  <a:cubicBezTo>
                    <a:pt x="3886199" y="6169660"/>
                    <a:pt x="2485390" y="7321550"/>
                    <a:pt x="1412240" y="6932930"/>
                  </a:cubicBezTo>
                  <a:close/>
                </a:path>
              </a:pathLst>
            </a:custGeom>
            <a:blipFill>
              <a:blip r:embed="rId2">
                <a:alphaModFix amt="91000"/>
              </a:blip>
              <a:stretch>
                <a:fillRect l="-198665" r="-2564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p:cNvSpPr txBox="1"/>
          <p:nvPr/>
        </p:nvSpPr>
        <p:spPr>
          <a:xfrm>
            <a:off x="1363381" y="4706456"/>
            <a:ext cx="3210964" cy="758825"/>
          </a:xfrm>
          <a:prstGeom prst="rect">
            <a:avLst/>
          </a:prstGeom>
        </p:spPr>
        <p:txBody>
          <a:bodyPr lIns="0" tIns="0" rIns="0" bIns="0" rtlCol="0" anchor="t">
            <a:spAutoFit/>
          </a:bodyPr>
          <a:lstStyle/>
          <a:p>
            <a:pPr marL="0" marR="0" lvl="0" indent="0" algn="l" defTabSz="914400" rtl="0" eaLnBrk="1" fontAlgn="auto" latinLnBrk="0" hangingPunct="1">
              <a:lnSpc>
                <a:spcPts val="4899"/>
              </a:lnSpc>
              <a:spcBef>
                <a:spcPts val="0"/>
              </a:spcBef>
              <a:spcAft>
                <a:spcPts val="0"/>
              </a:spcAft>
              <a:buClrTx/>
              <a:buSzTx/>
              <a:buFontTx/>
              <a:buNone/>
              <a:tabLst/>
              <a:defRPr/>
            </a:pPr>
            <a:r>
              <a:rPr kumimoji="0" lang="en-US" sz="4999" b="0" i="0" u="none" strike="noStrike" kern="1200" cap="none" spc="49" normalizeH="0" baseline="0" noProof="0">
                <a:ln>
                  <a:noFill/>
                </a:ln>
                <a:solidFill>
                  <a:srgbClr val="FFFFFF">
                    <a:alpha val="69804"/>
                  </a:srgbClr>
                </a:solidFill>
                <a:effectLst/>
                <a:uLnTx/>
                <a:uFillTx/>
                <a:latin typeface="Gotham 2"/>
                <a:ea typeface="Gotham 2"/>
                <a:cs typeface="Gotham 2"/>
                <a:sym typeface="Gotham 2"/>
              </a:rPr>
              <a:t>TBC</a:t>
            </a:r>
          </a:p>
        </p:txBody>
      </p:sp>
      <p:sp>
        <p:nvSpPr>
          <p:cNvPr id="10" name="TextBox 10"/>
          <p:cNvSpPr txBox="1"/>
          <p:nvPr/>
        </p:nvSpPr>
        <p:spPr>
          <a:xfrm>
            <a:off x="1363381" y="6325199"/>
            <a:ext cx="3210964" cy="768350"/>
          </a:xfrm>
          <a:prstGeom prst="rect">
            <a:avLst/>
          </a:prstGeom>
        </p:spPr>
        <p:txBody>
          <a:bodyPr lIns="0" tIns="0" rIns="0" bIns="0" rtlCol="0" anchor="t">
            <a:spAutoFit/>
          </a:bodyPr>
          <a:lstStyle/>
          <a:p>
            <a:pPr marL="0" marR="0" lvl="0" indent="0" algn="l" defTabSz="914400" rtl="0" eaLnBrk="1" fontAlgn="auto" latinLnBrk="0" hangingPunct="1">
              <a:lnSpc>
                <a:spcPts val="4900"/>
              </a:lnSpc>
              <a:spcBef>
                <a:spcPts val="0"/>
              </a:spcBef>
              <a:spcAft>
                <a:spcPts val="0"/>
              </a:spcAft>
              <a:buClrTx/>
              <a:buSzTx/>
              <a:buFontTx/>
              <a:buNone/>
              <a:tabLst/>
              <a:defRPr/>
            </a:pPr>
            <a:r>
              <a:rPr kumimoji="0" lang="en-US" sz="5000" b="0" i="0" u="none" strike="noStrike" kern="1200" cap="none" spc="50" normalizeH="0" baseline="0" noProof="0">
                <a:ln>
                  <a:noFill/>
                </a:ln>
                <a:solidFill>
                  <a:srgbClr val="FFFFFF">
                    <a:alpha val="69804"/>
                  </a:srgbClr>
                </a:solidFill>
                <a:effectLst/>
                <a:uLnTx/>
                <a:uFillTx/>
                <a:latin typeface="Gotham 2"/>
                <a:ea typeface="Gotham 2"/>
                <a:cs typeface="Gotham 2"/>
                <a:sym typeface="Gotham 2"/>
              </a:rPr>
              <a:t>TBC</a:t>
            </a:r>
          </a:p>
        </p:txBody>
      </p:sp>
      <p:sp>
        <p:nvSpPr>
          <p:cNvPr id="11" name="TextBox 11"/>
          <p:cNvSpPr txBox="1"/>
          <p:nvPr/>
        </p:nvSpPr>
        <p:spPr>
          <a:xfrm>
            <a:off x="1112346" y="887822"/>
            <a:ext cx="10028051" cy="1038746"/>
          </a:xfrm>
          <a:prstGeom prst="rect">
            <a:avLst/>
          </a:prstGeom>
        </p:spPr>
        <p:txBody>
          <a:bodyPr wrap="square" lIns="0" tIns="0" rIns="0" bIns="0" rtlCol="0" anchor="t">
            <a:spAutoFit/>
          </a:bodyPr>
          <a:lstStyle/>
          <a:p>
            <a:pPr marL="0" marR="0" lvl="0" indent="0" algn="l" defTabSz="914400" rtl="0" eaLnBrk="1" fontAlgn="auto" latinLnBrk="0" hangingPunct="1">
              <a:lnSpc>
                <a:spcPts val="8100"/>
              </a:lnSpc>
              <a:spcBef>
                <a:spcPts val="0"/>
              </a:spcBef>
              <a:spcAft>
                <a:spcPts val="0"/>
              </a:spcAft>
              <a:buClrTx/>
              <a:buSzTx/>
              <a:buFontTx/>
              <a:buNone/>
              <a:tabLst/>
              <a:defRPr/>
            </a:pPr>
            <a:r>
              <a:rPr kumimoji="0" lang="en-US" sz="6750" b="0" i="0" u="none" strike="noStrike" kern="1200" cap="none" spc="0" normalizeH="0" baseline="0" noProof="0" dirty="0">
                <a:ln>
                  <a:noFill/>
                </a:ln>
                <a:solidFill>
                  <a:srgbClr val="05216C"/>
                </a:solidFill>
                <a:effectLst/>
                <a:uLnTx/>
                <a:uFillTx/>
                <a:latin typeface="Anton"/>
                <a:ea typeface="Anton"/>
                <a:cs typeface="Anton"/>
                <a:sym typeface="Anton"/>
              </a:rPr>
              <a:t>4. SESSIONS COMING UP</a:t>
            </a:r>
          </a:p>
        </p:txBody>
      </p:sp>
      <p:sp>
        <p:nvSpPr>
          <p:cNvPr id="12" name="TextBox 12"/>
          <p:cNvSpPr txBox="1"/>
          <p:nvPr/>
        </p:nvSpPr>
        <p:spPr>
          <a:xfrm>
            <a:off x="6073675" y="6929767"/>
            <a:ext cx="5099704" cy="661976"/>
          </a:xfrm>
          <a:prstGeom prst="rect">
            <a:avLst/>
          </a:prstGeom>
        </p:spPr>
        <p:txBody>
          <a:bodyPr lIns="0" tIns="0" rIns="0" bIns="0" rtlCol="0" anchor="t">
            <a:spAutoFit/>
          </a:bodyPr>
          <a:lstStyle/>
          <a:p>
            <a:pPr marL="0" marR="0" lvl="0" indent="0" algn="ctr" defTabSz="914400" rtl="0" eaLnBrk="1" fontAlgn="auto" latinLnBrk="0" hangingPunct="1">
              <a:lnSpc>
                <a:spcPts val="4949"/>
              </a:lnSpc>
              <a:spcBef>
                <a:spcPts val="0"/>
              </a:spcBef>
              <a:spcAft>
                <a:spcPts val="0"/>
              </a:spcAft>
              <a:buClrTx/>
              <a:buSzTx/>
              <a:buFontTx/>
              <a:buNone/>
              <a:tabLst/>
              <a:defRPr/>
            </a:pPr>
            <a:r>
              <a:rPr kumimoji="0" lang="en-US" sz="5155" b="0" i="0" u="none" strike="noStrike" kern="1200" cap="none" spc="0" normalizeH="0" baseline="0" noProof="0" dirty="0">
                <a:ln>
                  <a:noFill/>
                </a:ln>
                <a:solidFill>
                  <a:srgbClr val="000000"/>
                </a:solidFill>
                <a:effectLst/>
                <a:uLnTx/>
                <a:uFillTx/>
                <a:latin typeface="Anton"/>
                <a:ea typeface="Anton"/>
                <a:cs typeface="Anton"/>
                <a:sym typeface="Anton"/>
              </a:rPr>
              <a:t>Register Now!</a:t>
            </a:r>
          </a:p>
        </p:txBody>
      </p:sp>
      <p:grpSp>
        <p:nvGrpSpPr>
          <p:cNvPr id="13" name="Group 13"/>
          <p:cNvGrpSpPr/>
          <p:nvPr/>
        </p:nvGrpSpPr>
        <p:grpSpPr>
          <a:xfrm>
            <a:off x="1131396" y="3904111"/>
            <a:ext cx="12213079" cy="1379101"/>
            <a:chOff x="0" y="0"/>
            <a:chExt cx="4334850" cy="489491"/>
          </a:xfrm>
        </p:grpSpPr>
        <p:sp>
          <p:nvSpPr>
            <p:cNvPr id="14" name="Freeform 14"/>
            <p:cNvSpPr/>
            <p:nvPr/>
          </p:nvSpPr>
          <p:spPr>
            <a:xfrm>
              <a:off x="0" y="0"/>
              <a:ext cx="4334851" cy="489491"/>
            </a:xfrm>
            <a:custGeom>
              <a:avLst/>
              <a:gdLst/>
              <a:ahLst/>
              <a:cxnLst/>
              <a:rect l="l" t="t" r="r" b="b"/>
              <a:pathLst>
                <a:path w="4334851" h="489491">
                  <a:moveTo>
                    <a:pt x="0" y="0"/>
                  </a:moveTo>
                  <a:lnTo>
                    <a:pt x="4334851" y="0"/>
                  </a:lnTo>
                  <a:lnTo>
                    <a:pt x="4334851" y="489491"/>
                  </a:lnTo>
                  <a:lnTo>
                    <a:pt x="0" y="489491"/>
                  </a:lnTo>
                  <a:close/>
                </a:path>
              </a:pathLst>
            </a:cu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TextBox 15"/>
          <p:cNvSpPr txBox="1"/>
          <p:nvPr/>
        </p:nvSpPr>
        <p:spPr>
          <a:xfrm>
            <a:off x="4477886" y="4195199"/>
            <a:ext cx="8503608" cy="806450"/>
          </a:xfrm>
          <a:prstGeom prst="rect">
            <a:avLst/>
          </a:prstGeom>
        </p:spPr>
        <p:txBody>
          <a:bodyPr lIns="0" tIns="0" rIns="0" bIns="0" rtlCol="0" anchor="t">
            <a:spAutoFit/>
          </a:bodyPr>
          <a:lstStyle/>
          <a:p>
            <a:pPr marL="0" marR="0" lvl="0" indent="0" algn="l" defTabSz="914400" rtl="0" eaLnBrk="1" fontAlgn="auto" latinLnBrk="0" hangingPunct="1">
              <a:lnSpc>
                <a:spcPts val="3249"/>
              </a:lnSpc>
              <a:spcBef>
                <a:spcPts val="0"/>
              </a:spcBef>
              <a:spcAft>
                <a:spcPts val="0"/>
              </a:spcAft>
              <a:buClrTx/>
              <a:buSzTx/>
              <a:buFontTx/>
              <a:buNone/>
              <a:tabLst/>
              <a:defRPr/>
            </a:pPr>
            <a:r>
              <a:rPr kumimoji="0" lang="en-US" sz="2499" b="0" i="0" u="none" strike="noStrike" kern="1200" cap="none" spc="299" normalizeH="0" baseline="0" noProof="0" dirty="0">
                <a:ln>
                  <a:noFill/>
                </a:ln>
                <a:solidFill>
                  <a:srgbClr val="FFFFFF"/>
                </a:solidFill>
                <a:effectLst/>
                <a:uLnTx/>
                <a:uFillTx/>
                <a:latin typeface="Muli Regular"/>
                <a:ea typeface="Muli Regular"/>
                <a:cs typeface="Muli Regular"/>
                <a:sym typeface="Muli Regular"/>
              </a:rPr>
              <a:t>ESG &amp; BEYOND: ADAPTING TO THE NEW GLOBAL SUSTAINABLE LANDSPCAPE</a:t>
            </a:r>
          </a:p>
        </p:txBody>
      </p:sp>
      <p:sp>
        <p:nvSpPr>
          <p:cNvPr id="16" name="TextBox 16"/>
          <p:cNvSpPr txBox="1"/>
          <p:nvPr/>
        </p:nvSpPr>
        <p:spPr>
          <a:xfrm>
            <a:off x="1377668" y="4297105"/>
            <a:ext cx="3210964" cy="768350"/>
          </a:xfrm>
          <a:prstGeom prst="rect">
            <a:avLst/>
          </a:prstGeom>
        </p:spPr>
        <p:txBody>
          <a:bodyPr lIns="0" tIns="0" rIns="0" bIns="0" rtlCol="0" anchor="t">
            <a:spAutoFit/>
          </a:bodyPr>
          <a:lstStyle/>
          <a:p>
            <a:pPr marL="0" marR="0" lvl="0" indent="0" algn="l" defTabSz="914400" rtl="0" eaLnBrk="1" fontAlgn="auto" latinLnBrk="0" hangingPunct="1">
              <a:lnSpc>
                <a:spcPts val="4900"/>
              </a:lnSpc>
              <a:spcBef>
                <a:spcPts val="0"/>
              </a:spcBef>
              <a:spcAft>
                <a:spcPts val="0"/>
              </a:spcAft>
              <a:buClrTx/>
              <a:buSzTx/>
              <a:buFontTx/>
              <a:buNone/>
              <a:tabLst/>
              <a:defRPr/>
            </a:pPr>
            <a:r>
              <a:rPr kumimoji="0" lang="en-US" sz="5000" b="0" i="0" u="none" strike="noStrike" kern="1200" cap="none" spc="50" normalizeH="0" baseline="0" noProof="0" dirty="0">
                <a:ln>
                  <a:noFill/>
                </a:ln>
                <a:solidFill>
                  <a:srgbClr val="FFFFFF">
                    <a:alpha val="69804"/>
                  </a:srgbClr>
                </a:solidFill>
                <a:effectLst/>
                <a:uLnTx/>
                <a:uFillTx/>
                <a:latin typeface="Gotham 2"/>
                <a:ea typeface="Gotham 2"/>
                <a:cs typeface="Gotham 2"/>
                <a:sym typeface="Gotham 2"/>
              </a:rPr>
              <a:t>08 MAY</a:t>
            </a:r>
          </a:p>
        </p:txBody>
      </p:sp>
      <p:grpSp>
        <p:nvGrpSpPr>
          <p:cNvPr id="17" name="Group 17"/>
          <p:cNvGrpSpPr>
            <a:grpSpLocks noChangeAspect="1"/>
          </p:cNvGrpSpPr>
          <p:nvPr/>
        </p:nvGrpSpPr>
        <p:grpSpPr>
          <a:xfrm>
            <a:off x="15554408" y="288279"/>
            <a:ext cx="2338432" cy="2338422"/>
            <a:chOff x="0" y="0"/>
            <a:chExt cx="6350000" cy="6349975"/>
          </a:xfrm>
        </p:grpSpPr>
        <p:sp>
          <p:nvSpPr>
            <p:cNvPr id="18" name="Freeform 1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5216C"/>
        </a:solidFill>
        <a:effectLst/>
      </p:bgPr>
    </p:bg>
    <p:spTree>
      <p:nvGrpSpPr>
        <p:cNvPr id="1" name=""/>
        <p:cNvGrpSpPr/>
        <p:nvPr/>
      </p:nvGrpSpPr>
      <p:grpSpPr>
        <a:xfrm>
          <a:off x="0" y="0"/>
          <a:ext cx="0" cy="0"/>
          <a:chOff x="0" y="0"/>
          <a:chExt cx="0" cy="0"/>
        </a:xfrm>
      </p:grpSpPr>
      <p:sp>
        <p:nvSpPr>
          <p:cNvPr id="2" name="AutoShape 2"/>
          <p:cNvSpPr/>
          <p:nvPr/>
        </p:nvSpPr>
        <p:spPr>
          <a:xfrm>
            <a:off x="1028700" y="8681514"/>
            <a:ext cx="16230600" cy="169519"/>
          </a:xfrm>
          <a:prstGeom prst="rect">
            <a:avLst/>
          </a:prstGeom>
          <a:solidFill>
            <a:srgbClr val="FFFFFF"/>
          </a:solidFill>
        </p:spPr>
        <p:txBody>
          <a:bodyPr/>
          <a:lstStyle/>
          <a:p>
            <a:endParaRPr lang="en-GB"/>
          </a:p>
        </p:txBody>
      </p:sp>
      <p:sp>
        <p:nvSpPr>
          <p:cNvPr id="3" name="AutoShape 3"/>
          <p:cNvSpPr/>
          <p:nvPr/>
        </p:nvSpPr>
        <p:spPr>
          <a:xfrm>
            <a:off x="1028700" y="1814529"/>
            <a:ext cx="16230600" cy="169519"/>
          </a:xfrm>
          <a:prstGeom prst="rect">
            <a:avLst/>
          </a:prstGeom>
          <a:solidFill>
            <a:srgbClr val="FFFFFF"/>
          </a:solidFill>
        </p:spPr>
        <p:txBody>
          <a:bodyPr/>
          <a:lstStyle/>
          <a:p>
            <a:endParaRPr lang="en-GB"/>
          </a:p>
        </p:txBody>
      </p:sp>
      <p:sp>
        <p:nvSpPr>
          <p:cNvPr id="4" name="TextBox 4"/>
          <p:cNvSpPr txBox="1"/>
          <p:nvPr/>
        </p:nvSpPr>
        <p:spPr>
          <a:xfrm>
            <a:off x="1028700" y="2575494"/>
            <a:ext cx="16230600" cy="2308324"/>
          </a:xfrm>
          <a:prstGeom prst="rect">
            <a:avLst/>
          </a:prstGeom>
        </p:spPr>
        <p:txBody>
          <a:bodyPr wrap="square" lIns="0" tIns="0" rIns="0" bIns="0" rtlCol="0" anchor="t">
            <a:spAutoFit/>
          </a:bodyPr>
          <a:lstStyle/>
          <a:p>
            <a:pPr algn="ctr"/>
            <a:r>
              <a:rPr lang="en-US" sz="7500" dirty="0">
                <a:solidFill>
                  <a:srgbClr val="FFFFFF"/>
                </a:solidFill>
                <a:latin typeface="Montserrat Extra-Bold"/>
                <a:ea typeface="Montserrat Extra-Bold"/>
                <a:cs typeface="Montserrat Extra-Bold"/>
                <a:sym typeface="Montserrat Extra-Bold"/>
              </a:rPr>
              <a:t>THANK YOU FOR YOUR ATTENTION</a:t>
            </a:r>
          </a:p>
        </p:txBody>
      </p:sp>
      <p:sp>
        <p:nvSpPr>
          <p:cNvPr id="5" name="TextBox 5"/>
          <p:cNvSpPr txBox="1"/>
          <p:nvPr/>
        </p:nvSpPr>
        <p:spPr>
          <a:xfrm>
            <a:off x="2859800" y="4924344"/>
            <a:ext cx="11811000" cy="422167"/>
          </a:xfrm>
          <a:prstGeom prst="rect">
            <a:avLst/>
          </a:prstGeom>
        </p:spPr>
        <p:txBody>
          <a:bodyPr wrap="square" lIns="0" tIns="0" rIns="0" bIns="0" rtlCol="0" anchor="t">
            <a:spAutoFit/>
          </a:bodyPr>
          <a:lstStyle/>
          <a:p>
            <a:pPr algn="ctr">
              <a:lnSpc>
                <a:spcPts val="3510"/>
              </a:lnSpc>
            </a:pPr>
            <a:r>
              <a:rPr lang="en-US" sz="2700" dirty="0">
                <a:solidFill>
                  <a:srgbClr val="FFFFFF"/>
                </a:solidFill>
                <a:latin typeface="Gotham" panose="020B0604020202020204" charset="0"/>
                <a:ea typeface="Montserrat Italics"/>
                <a:cs typeface="Gotham" panose="020B0604020202020204" charset="0"/>
                <a:sym typeface="Montserrat Italics"/>
              </a:rPr>
              <a:t>We are here to support traders to keep on trading!</a:t>
            </a:r>
          </a:p>
        </p:txBody>
      </p:sp>
      <p:sp>
        <p:nvSpPr>
          <p:cNvPr id="6" name="Freeform 6"/>
          <p:cNvSpPr/>
          <p:nvPr/>
        </p:nvSpPr>
        <p:spPr>
          <a:xfrm>
            <a:off x="7770099" y="5645019"/>
            <a:ext cx="2747801" cy="2798264"/>
          </a:xfrm>
          <a:custGeom>
            <a:avLst/>
            <a:gdLst/>
            <a:ahLst/>
            <a:cxnLst/>
            <a:rect l="l" t="t" r="r" b="b"/>
            <a:pathLst>
              <a:path w="3068812" h="3068812">
                <a:moveTo>
                  <a:pt x="0" y="0"/>
                </a:moveTo>
                <a:lnTo>
                  <a:pt x="3068812" y="0"/>
                </a:lnTo>
                <a:lnTo>
                  <a:pt x="3068812" y="3068812"/>
                </a:lnTo>
                <a:lnTo>
                  <a:pt x="0" y="3068812"/>
                </a:lnTo>
                <a:lnTo>
                  <a:pt x="0" y="0"/>
                </a:lnTo>
                <a:close/>
              </a:path>
            </a:pathLst>
          </a:custGeom>
          <a:blipFill>
            <a:blip r:embed="rId2"/>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701545" y="1977823"/>
            <a:ext cx="7280477" cy="7280477"/>
          </a:xfrm>
          <a:custGeom>
            <a:avLst/>
            <a:gdLst/>
            <a:ahLst/>
            <a:cxnLst/>
            <a:rect l="l" t="t" r="r" b="b"/>
            <a:pathLst>
              <a:path w="7280477" h="7280477">
                <a:moveTo>
                  <a:pt x="0" y="0"/>
                </a:moveTo>
                <a:lnTo>
                  <a:pt x="7280476" y="0"/>
                </a:lnTo>
                <a:lnTo>
                  <a:pt x="7280476" y="7280477"/>
                </a:lnTo>
                <a:lnTo>
                  <a:pt x="0" y="72804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a:grpSpLocks noChangeAspect="1"/>
          </p:cNvGrpSpPr>
          <p:nvPr/>
        </p:nvGrpSpPr>
        <p:grpSpPr>
          <a:xfrm>
            <a:off x="10729962" y="3006251"/>
            <a:ext cx="5223642" cy="5223621"/>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47524" r="-2474"/>
              </a:stretch>
            </a:blipFill>
          </p:spPr>
          <p:txBody>
            <a:bodyPr/>
            <a:lstStyle/>
            <a:p>
              <a:endParaRPr lang="en-GB"/>
            </a:p>
          </p:txBody>
        </p:sp>
      </p:grpSp>
      <p:sp>
        <p:nvSpPr>
          <p:cNvPr id="5" name="TextBox 5"/>
          <p:cNvSpPr txBox="1"/>
          <p:nvPr/>
        </p:nvSpPr>
        <p:spPr>
          <a:xfrm>
            <a:off x="277279" y="783668"/>
            <a:ext cx="16982021" cy="1026563"/>
          </a:xfrm>
          <a:prstGeom prst="rect">
            <a:avLst/>
          </a:prstGeom>
        </p:spPr>
        <p:txBody>
          <a:bodyPr lIns="0" tIns="0" rIns="0" bIns="0" rtlCol="0" anchor="t">
            <a:spAutoFit/>
          </a:bodyPr>
          <a:lstStyle/>
          <a:p>
            <a:pPr marL="1619250" lvl="1" indent="-809625" algn="just">
              <a:lnSpc>
                <a:spcPts val="8400"/>
              </a:lnSpc>
              <a:buAutoNum type="arabicPeriod"/>
            </a:pPr>
            <a:r>
              <a:rPr lang="en-US" sz="6500" dirty="0">
                <a:solidFill>
                  <a:srgbClr val="05216C"/>
                </a:solidFill>
                <a:latin typeface="Anton"/>
                <a:ea typeface="Anton"/>
                <a:cs typeface="Anton"/>
                <a:sym typeface="Anton"/>
              </a:rPr>
              <a:t>ABOUT THE CHAMBERS TRADE ACADEMY</a:t>
            </a:r>
          </a:p>
        </p:txBody>
      </p:sp>
      <p:sp>
        <p:nvSpPr>
          <p:cNvPr id="6" name="TextBox 6"/>
          <p:cNvSpPr txBox="1"/>
          <p:nvPr/>
        </p:nvSpPr>
        <p:spPr>
          <a:xfrm>
            <a:off x="1223172" y="2393257"/>
            <a:ext cx="7920828" cy="4546245"/>
          </a:xfrm>
          <a:prstGeom prst="rect">
            <a:avLst/>
          </a:prstGeom>
        </p:spPr>
        <p:txBody>
          <a:bodyPr lIns="0" tIns="0" rIns="0" bIns="0" rtlCol="0" anchor="t">
            <a:spAutoFit/>
          </a:bodyPr>
          <a:lstStyle/>
          <a:p>
            <a:pPr algn="l">
              <a:lnSpc>
                <a:spcPts val="4480"/>
              </a:lnSpc>
            </a:pPr>
            <a:r>
              <a:rPr lang="en-US" sz="2400" dirty="0">
                <a:solidFill>
                  <a:srgbClr val="000000"/>
                </a:solidFill>
                <a:latin typeface="Gotham"/>
                <a:ea typeface="Gotham"/>
                <a:cs typeface="Gotham"/>
                <a:sym typeface="Gotham"/>
              </a:rPr>
              <a:t>An initiative of selected Chambers of Commerce across the UK to provide free virtual sessions covering the basics of exporting and importing, briefings on latest regulations as well as opportunities to go global.</a:t>
            </a:r>
          </a:p>
          <a:p>
            <a:pPr algn="l">
              <a:lnSpc>
                <a:spcPts val="4480"/>
              </a:lnSpc>
            </a:pPr>
            <a:endParaRPr lang="en-US" sz="2400" dirty="0">
              <a:solidFill>
                <a:srgbClr val="000000"/>
              </a:solidFill>
              <a:latin typeface="Gotham"/>
              <a:ea typeface="Gotham"/>
              <a:cs typeface="Gotham"/>
              <a:sym typeface="Gotham"/>
            </a:endParaRPr>
          </a:p>
          <a:p>
            <a:pPr algn="l">
              <a:lnSpc>
                <a:spcPts val="4480"/>
              </a:lnSpc>
            </a:pPr>
            <a:r>
              <a:rPr lang="en-US" sz="2400" dirty="0">
                <a:solidFill>
                  <a:srgbClr val="000000"/>
                </a:solidFill>
                <a:latin typeface="Gotham"/>
                <a:ea typeface="Gotham"/>
                <a:cs typeface="Gotham"/>
                <a:sym typeface="Gotham"/>
              </a:rPr>
              <a:t>Combined we represent more than 18,000 member businesses of all sizes and sectors.</a:t>
            </a:r>
          </a:p>
        </p:txBody>
      </p:sp>
      <p:sp>
        <p:nvSpPr>
          <p:cNvPr id="7" name="Freeform 7"/>
          <p:cNvSpPr/>
          <p:nvPr/>
        </p:nvSpPr>
        <p:spPr>
          <a:xfrm>
            <a:off x="1305978" y="8570250"/>
            <a:ext cx="2226043" cy="688050"/>
          </a:xfrm>
          <a:custGeom>
            <a:avLst/>
            <a:gdLst/>
            <a:ahLst/>
            <a:cxnLst/>
            <a:rect l="l" t="t" r="r" b="b"/>
            <a:pathLst>
              <a:path w="2226043" h="688050">
                <a:moveTo>
                  <a:pt x="0" y="0"/>
                </a:moveTo>
                <a:lnTo>
                  <a:pt x="2226043" y="0"/>
                </a:lnTo>
                <a:lnTo>
                  <a:pt x="2226043" y="688050"/>
                </a:lnTo>
                <a:lnTo>
                  <a:pt x="0" y="6880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8" name="Group 8"/>
          <p:cNvGrpSpPr>
            <a:grpSpLocks noChangeAspect="1"/>
          </p:cNvGrpSpPr>
          <p:nvPr/>
        </p:nvGrpSpPr>
        <p:grpSpPr>
          <a:xfrm>
            <a:off x="15111058" y="7661593"/>
            <a:ext cx="2148242" cy="2148234"/>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a:stretch>
            </a:blipFill>
          </p:spPr>
          <p:txBody>
            <a:bodyPr/>
            <a:lstStyle/>
            <a:p>
              <a:endParaRPr lang="en-GB"/>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77279" y="700169"/>
            <a:ext cx="16982021" cy="1095375"/>
          </a:xfrm>
          <a:prstGeom prst="rect">
            <a:avLst/>
          </a:prstGeom>
        </p:spPr>
        <p:txBody>
          <a:bodyPr lIns="0" tIns="0" rIns="0" bIns="0" rtlCol="0" anchor="t">
            <a:spAutoFit/>
          </a:bodyPr>
          <a:lstStyle/>
          <a:p>
            <a:pPr marL="809625" marR="0" lvl="1" indent="0" algn="just" defTabSz="914400" rtl="0" eaLnBrk="1" fontAlgn="auto" latinLnBrk="0" hangingPunct="1">
              <a:lnSpc>
                <a:spcPts val="8400"/>
              </a:lnSpc>
              <a:spcBef>
                <a:spcPts val="0"/>
              </a:spcBef>
              <a:spcAft>
                <a:spcPts val="0"/>
              </a:spcAft>
              <a:buClrTx/>
              <a:buSzTx/>
              <a:buFontTx/>
              <a:buNone/>
              <a:tabLst/>
              <a:defRPr/>
            </a:pPr>
            <a:r>
              <a:rPr kumimoji="0" lang="en-US" sz="6500" b="0" i="0" u="none" strike="noStrike" kern="1200" cap="none" spc="0" normalizeH="0" baseline="0" noProof="0" dirty="0">
                <a:ln>
                  <a:noFill/>
                </a:ln>
                <a:solidFill>
                  <a:srgbClr val="05216C"/>
                </a:solidFill>
                <a:effectLst/>
                <a:uLnTx/>
                <a:uFillTx/>
                <a:latin typeface="Anton"/>
                <a:ea typeface="+mn-ea"/>
                <a:cs typeface="+mn-cs"/>
              </a:rPr>
              <a:t>INTERNATIONAL</a:t>
            </a:r>
            <a:r>
              <a:rPr kumimoji="0" lang="en-US" sz="7500" b="0" i="0" u="none" strike="noStrike" kern="1200" cap="none" spc="0" normalizeH="0" baseline="0" noProof="0" dirty="0">
                <a:ln>
                  <a:noFill/>
                </a:ln>
                <a:solidFill>
                  <a:srgbClr val="05216C"/>
                </a:solidFill>
                <a:effectLst/>
                <a:uLnTx/>
                <a:uFillTx/>
                <a:latin typeface="Anton"/>
                <a:ea typeface="+mn-ea"/>
                <a:cs typeface="+mn-cs"/>
              </a:rPr>
              <a:t> </a:t>
            </a:r>
            <a:r>
              <a:rPr kumimoji="0" lang="en-US" sz="6500" b="0" i="0" u="none" strike="noStrike" kern="1200" cap="none" spc="0" normalizeH="0" baseline="0" noProof="0" dirty="0">
                <a:ln>
                  <a:noFill/>
                </a:ln>
                <a:solidFill>
                  <a:srgbClr val="05216C"/>
                </a:solidFill>
                <a:effectLst/>
                <a:uLnTx/>
                <a:uFillTx/>
                <a:latin typeface="Anton"/>
                <a:ea typeface="+mn-ea"/>
                <a:cs typeface="+mn-cs"/>
              </a:rPr>
              <a:t>TRADE SUPPORT</a:t>
            </a:r>
          </a:p>
        </p:txBody>
      </p:sp>
      <p:sp>
        <p:nvSpPr>
          <p:cNvPr id="6" name="TextBox 6"/>
          <p:cNvSpPr txBox="1"/>
          <p:nvPr/>
        </p:nvSpPr>
        <p:spPr>
          <a:xfrm>
            <a:off x="1099457" y="3624900"/>
            <a:ext cx="8638303" cy="3977051"/>
          </a:xfrm>
          <a:prstGeom prst="rect">
            <a:avLst/>
          </a:prstGeom>
        </p:spPr>
        <p:txBody>
          <a:bodyPr wrap="square" lIns="0" tIns="0" rIns="0" bIns="0" rtlCol="0" anchor="t">
            <a:spAutoFit/>
          </a:bodyPr>
          <a:lstStyle/>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
              </a:rPr>
              <a:t>International Trade Events</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
              </a:rPr>
              <a:t>Readiness Assessment</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
              </a:rPr>
              <a:t>Export, Import &amp; Customs Training Courses</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
              </a:rPr>
              <a:t>Customs &amp; Regulatory Consultancy Services </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
              </a:rPr>
              <a:t>Market Identification Services</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
              </a:rPr>
              <a:t>Market Research and Entry Services</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
              </a:rPr>
              <a:t>Partner Finding Services</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92400" y="9156774"/>
            <a:ext cx="2226043" cy="688050"/>
          </a:xfrm>
          <a:prstGeom prst="rect">
            <a:avLst/>
          </a:prstGeom>
        </p:spPr>
      </p:pic>
      <p:sp>
        <p:nvSpPr>
          <p:cNvPr id="10" name="TextBox 6">
            <a:extLst>
              <a:ext uri="{FF2B5EF4-FFF2-40B4-BE49-F238E27FC236}">
                <a16:creationId xmlns:a16="http://schemas.microsoft.com/office/drawing/2014/main" id="{5F9EC03D-0CA3-7720-010E-C1D561080B5B}"/>
              </a:ext>
            </a:extLst>
          </p:cNvPr>
          <p:cNvSpPr txBox="1"/>
          <p:nvPr/>
        </p:nvSpPr>
        <p:spPr>
          <a:xfrm>
            <a:off x="9906000" y="3624900"/>
            <a:ext cx="8229600" cy="3981475"/>
          </a:xfrm>
          <a:prstGeom prst="rect">
            <a:avLst/>
          </a:prstGeom>
        </p:spPr>
        <p:txBody>
          <a:bodyPr wrap="square" lIns="0" tIns="0" rIns="0" bIns="0" rtlCol="0" anchor="t">
            <a:spAutoFit/>
          </a:bodyPr>
          <a:lstStyle/>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
              </a:rPr>
              <a:t>Commercial Debt Recovery</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
              </a:rPr>
              <a:t>Foreign Exchange Services</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
              </a:rPr>
              <a:t>Letters of Credit Preparation Services</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
              </a:rPr>
              <a:t>Credit Checks</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
              </a:rPr>
              <a:t>Certification, Legalisation and Apostille Services</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
              </a:rPr>
              <a:t>Customs Brokerage Services</a:t>
            </a:r>
          </a:p>
        </p:txBody>
      </p:sp>
      <p:sp>
        <p:nvSpPr>
          <p:cNvPr id="12" name="TextBox 11">
            <a:extLst>
              <a:ext uri="{FF2B5EF4-FFF2-40B4-BE49-F238E27FC236}">
                <a16:creationId xmlns:a16="http://schemas.microsoft.com/office/drawing/2014/main" id="{E82B4A37-5814-D02D-D58C-D7CB10030471}"/>
              </a:ext>
            </a:extLst>
          </p:cNvPr>
          <p:cNvSpPr txBox="1"/>
          <p:nvPr/>
        </p:nvSpPr>
        <p:spPr>
          <a:xfrm>
            <a:off x="1066799" y="2020426"/>
            <a:ext cx="16551643" cy="1182247"/>
          </a:xfrm>
          <a:prstGeom prst="rect">
            <a:avLst/>
          </a:prstGeom>
          <a:noFill/>
        </p:spPr>
        <p:txBody>
          <a:bodyPr wrap="square">
            <a:spAutoFit/>
          </a:bodyPr>
          <a:lstStyle/>
          <a:p>
            <a:pPr marL="0" marR="0" lvl="0" indent="0" algn="l" defTabSz="914400" rtl="0" eaLnBrk="1" fontAlgn="auto" latinLnBrk="0" hangingPunct="1">
              <a:lnSpc>
                <a:spcPts val="448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Gotham "/>
              </a:rPr>
              <a:t>We support traders of all sizes and sectors and provide services for every stage of your internationalisation journey.6</a:t>
            </a:r>
          </a:p>
        </p:txBody>
      </p:sp>
      <p:grpSp>
        <p:nvGrpSpPr>
          <p:cNvPr id="13" name="Group 4">
            <a:extLst>
              <a:ext uri="{FF2B5EF4-FFF2-40B4-BE49-F238E27FC236}">
                <a16:creationId xmlns:a16="http://schemas.microsoft.com/office/drawing/2014/main" id="{CA4A10CB-639F-E50A-7BC1-3642355CFBD7}"/>
              </a:ext>
            </a:extLst>
          </p:cNvPr>
          <p:cNvGrpSpPr>
            <a:grpSpLocks noChangeAspect="1"/>
          </p:cNvGrpSpPr>
          <p:nvPr/>
        </p:nvGrpSpPr>
        <p:grpSpPr>
          <a:xfrm>
            <a:off x="15935255" y="122360"/>
            <a:ext cx="1898073" cy="1898066"/>
            <a:chOff x="0" y="0"/>
            <a:chExt cx="6350000" cy="6349975"/>
          </a:xfrm>
        </p:grpSpPr>
        <p:sp>
          <p:nvSpPr>
            <p:cNvPr id="14" name="Freeform 5">
              <a:extLst>
                <a:ext uri="{FF2B5EF4-FFF2-40B4-BE49-F238E27FC236}">
                  <a16:creationId xmlns:a16="http://schemas.microsoft.com/office/drawing/2014/main" id="{68C56715-AA44-F534-AAF4-4C27DE76A6D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455233" y="3981"/>
            <a:ext cx="16832767" cy="10283019"/>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11173293" y="5162550"/>
            <a:ext cx="4627078" cy="1118319"/>
          </a:xfrm>
          <a:prstGeom prst="rect">
            <a:avLst/>
          </a:prstGeom>
        </p:spPr>
        <p:txBody>
          <a:bodyPr lIns="0" tIns="0" rIns="0" bIns="0" rtlCol="0" anchor="t">
            <a:spAutoFit/>
          </a:bodyPr>
          <a:lstStyle/>
          <a:p>
            <a:pPr marL="0" marR="0" lvl="0" indent="0" algn="ctr" defTabSz="914400" rtl="0" eaLnBrk="1" fontAlgn="auto" latinLnBrk="0" hangingPunct="1">
              <a:lnSpc>
                <a:spcPts val="6810"/>
              </a:lnSpc>
              <a:spcBef>
                <a:spcPts val="0"/>
              </a:spcBef>
              <a:spcAft>
                <a:spcPts val="0"/>
              </a:spcAft>
              <a:buClrTx/>
              <a:buSzTx/>
              <a:buFontTx/>
              <a:buNone/>
              <a:tabLst/>
              <a:defRPr/>
            </a:pPr>
            <a:r>
              <a:rPr lang="en-US" sz="13800" dirty="0">
                <a:solidFill>
                  <a:srgbClr val="FFFFFF"/>
                </a:solidFill>
                <a:latin typeface="Anton"/>
              </a:rPr>
              <a:t>POLL</a:t>
            </a:r>
            <a:endParaRPr kumimoji="0" lang="en-US" sz="13800" b="0" i="0" u="none" strike="noStrike" kern="1200" cap="none" spc="0" normalizeH="0" baseline="0" noProof="0" dirty="0">
              <a:ln>
                <a:noFill/>
              </a:ln>
              <a:solidFill>
                <a:srgbClr val="FFFFFF"/>
              </a:solidFill>
              <a:effectLst/>
              <a:uLnTx/>
              <a:uFillTx/>
              <a:latin typeface="Anton"/>
              <a:ea typeface="+mn-ea"/>
              <a:cs typeface="+mn-cs"/>
            </a:endParaRPr>
          </a:p>
        </p:txBody>
      </p:sp>
      <p:sp>
        <p:nvSpPr>
          <p:cNvPr id="13" name="Freeform 4">
            <a:extLst>
              <a:ext uri="{FF2B5EF4-FFF2-40B4-BE49-F238E27FC236}">
                <a16:creationId xmlns:a16="http://schemas.microsoft.com/office/drawing/2014/main" id="{B3FEEA77-D1EA-7F25-32B2-596EC1B90D7F}"/>
              </a:ext>
            </a:extLst>
          </p:cNvPr>
          <p:cNvSpPr/>
          <p:nvPr/>
        </p:nvSpPr>
        <p:spPr>
          <a:xfrm>
            <a:off x="15800371" y="155020"/>
            <a:ext cx="2064791" cy="2064791"/>
          </a:xfrm>
          <a:custGeom>
            <a:avLst/>
            <a:gdLst/>
            <a:ahLst/>
            <a:cxnLst/>
            <a:rect l="l" t="t" r="r" b="b"/>
            <a:pathLst>
              <a:path w="2064791" h="2064791">
                <a:moveTo>
                  <a:pt x="0" y="0"/>
                </a:moveTo>
                <a:lnTo>
                  <a:pt x="2064791" y="0"/>
                </a:lnTo>
                <a:lnTo>
                  <a:pt x="2064791" y="2064791"/>
                </a:lnTo>
                <a:lnTo>
                  <a:pt x="0" y="2064791"/>
                </a:lnTo>
                <a:lnTo>
                  <a:pt x="0" y="0"/>
                </a:lnTo>
                <a:close/>
              </a:path>
            </a:pathLst>
          </a:custGeom>
          <a:blipFill>
            <a:blip r:embed="rId2"/>
            <a:stretch>
              <a:fillRect/>
            </a:stretch>
          </a:blipFill>
        </p:spPr>
        <p:txBody>
          <a:bodyPr/>
          <a:lstStyle/>
          <a:p>
            <a:endParaRPr lang="en-GB"/>
          </a:p>
        </p:txBody>
      </p:sp>
      <p:pic>
        <p:nvPicPr>
          <p:cNvPr id="12" name="Picture 11" descr="Doctor writing on tablet with pen">
            <a:extLst>
              <a:ext uri="{FF2B5EF4-FFF2-40B4-BE49-F238E27FC236}">
                <a16:creationId xmlns:a16="http://schemas.microsoft.com/office/drawing/2014/main" id="{1514B143-6395-2BA4-74F2-1B70901C4AB9}"/>
              </a:ext>
            </a:extLst>
          </p:cNvPr>
          <p:cNvPicPr>
            <a:picLocks noChangeAspect="1"/>
          </p:cNvPicPr>
          <p:nvPr/>
        </p:nvPicPr>
        <p:blipFill>
          <a:blip r:embed="rId3">
            <a:extLst>
              <a:ext uri="{28A0092B-C50C-407E-A947-70E740481C1C}">
                <a14:useLocalDpi xmlns:a14="http://schemas.microsoft.com/office/drawing/2010/main" val="0"/>
              </a:ext>
            </a:extLst>
          </a:blip>
          <a:srcRect l="37917" t="142" r="25416" b="6433"/>
          <a:stretch/>
        </p:blipFill>
        <p:spPr>
          <a:xfrm>
            <a:off x="0" y="0"/>
            <a:ext cx="8915399" cy="10287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5216C"/>
        </a:solidFill>
        <a:effectLst/>
      </p:bgPr>
    </p:bg>
    <p:spTree>
      <p:nvGrpSpPr>
        <p:cNvPr id="1" name=""/>
        <p:cNvGrpSpPr/>
        <p:nvPr/>
      </p:nvGrpSpPr>
      <p:grpSpPr>
        <a:xfrm>
          <a:off x="0" y="0"/>
          <a:ext cx="0" cy="0"/>
          <a:chOff x="0" y="0"/>
          <a:chExt cx="0" cy="0"/>
        </a:xfrm>
      </p:grpSpPr>
      <p:sp>
        <p:nvSpPr>
          <p:cNvPr id="2" name="TextBox 2"/>
          <p:cNvSpPr txBox="1"/>
          <p:nvPr/>
        </p:nvSpPr>
        <p:spPr>
          <a:xfrm>
            <a:off x="914401" y="3676057"/>
            <a:ext cx="8448082" cy="2154436"/>
          </a:xfrm>
          <a:prstGeom prst="rect">
            <a:avLst/>
          </a:prstGeom>
        </p:spPr>
        <p:txBody>
          <a:bodyPr wrap="square" lIns="0" tIns="0" rIns="0" bIns="0" rtlCol="0" anchor="t">
            <a:spAutoFit/>
          </a:bodyPr>
          <a:lstStyle/>
          <a:p>
            <a:pPr algn="l">
              <a:lnSpc>
                <a:spcPts val="8400"/>
              </a:lnSpc>
            </a:pPr>
            <a:r>
              <a:rPr lang="en-US" sz="7500" dirty="0">
                <a:solidFill>
                  <a:srgbClr val="FFFFFF"/>
                </a:solidFill>
                <a:latin typeface="Anton"/>
                <a:ea typeface="Anton"/>
                <a:cs typeface="Anton"/>
                <a:sym typeface="Anton"/>
              </a:rPr>
              <a:t>2. US TARIFFS AND THE GLOBAL ECONOMY</a:t>
            </a:r>
          </a:p>
        </p:txBody>
      </p:sp>
      <p:sp>
        <p:nvSpPr>
          <p:cNvPr id="3" name="TextBox 3"/>
          <p:cNvSpPr txBox="1"/>
          <p:nvPr/>
        </p:nvSpPr>
        <p:spPr>
          <a:xfrm>
            <a:off x="914401" y="6515100"/>
            <a:ext cx="9053596" cy="1085938"/>
          </a:xfrm>
          <a:prstGeom prst="rect">
            <a:avLst/>
          </a:prstGeom>
        </p:spPr>
        <p:txBody>
          <a:bodyPr wrap="square" lIns="0" tIns="0" rIns="0" bIns="0" rtlCol="0" anchor="t">
            <a:spAutoFit/>
          </a:bodyPr>
          <a:lstStyle/>
          <a:p>
            <a:pPr>
              <a:lnSpc>
                <a:spcPts val="4409"/>
              </a:lnSpc>
            </a:pPr>
            <a:r>
              <a:rPr lang="en-US" sz="3000" b="1" dirty="0">
                <a:solidFill>
                  <a:srgbClr val="FFFFFF"/>
                </a:solidFill>
                <a:latin typeface="Gotham" panose="020B0604020202020204" charset="0"/>
                <a:ea typeface="Gotham"/>
                <a:cs typeface="Gotham" panose="020B0604020202020204" charset="0"/>
                <a:sym typeface="Gotham"/>
              </a:rPr>
              <a:t>WILLIAM BAIN, HEAD OF TRADE POLICY</a:t>
            </a:r>
          </a:p>
          <a:p>
            <a:pPr>
              <a:lnSpc>
                <a:spcPts val="4409"/>
              </a:lnSpc>
            </a:pPr>
            <a:r>
              <a:rPr lang="en-US" sz="3000" dirty="0">
                <a:solidFill>
                  <a:srgbClr val="FFFFFF"/>
                </a:solidFill>
                <a:latin typeface="Gotham" panose="020B0604020202020204" charset="0"/>
                <a:ea typeface="Gotham"/>
                <a:cs typeface="Gotham" panose="020B0604020202020204" charset="0"/>
                <a:sym typeface="Gotham"/>
              </a:rPr>
              <a:t>BRITISH CHAMBERS OF COMMMERCE</a:t>
            </a:r>
          </a:p>
        </p:txBody>
      </p:sp>
      <p:sp>
        <p:nvSpPr>
          <p:cNvPr id="4" name="Freeform 4"/>
          <p:cNvSpPr/>
          <p:nvPr/>
        </p:nvSpPr>
        <p:spPr>
          <a:xfrm>
            <a:off x="762000" y="388022"/>
            <a:ext cx="2209800" cy="2275675"/>
          </a:xfrm>
          <a:custGeom>
            <a:avLst/>
            <a:gdLst/>
            <a:ahLst/>
            <a:cxnLst/>
            <a:rect l="l" t="t" r="r" b="b"/>
            <a:pathLst>
              <a:path w="2064791" h="2064791">
                <a:moveTo>
                  <a:pt x="0" y="0"/>
                </a:moveTo>
                <a:lnTo>
                  <a:pt x="2064791" y="0"/>
                </a:lnTo>
                <a:lnTo>
                  <a:pt x="2064791" y="2064791"/>
                </a:lnTo>
                <a:lnTo>
                  <a:pt x="0" y="2064791"/>
                </a:lnTo>
                <a:lnTo>
                  <a:pt x="0" y="0"/>
                </a:lnTo>
                <a:close/>
              </a:path>
            </a:pathLst>
          </a:custGeom>
          <a:blipFill>
            <a:blip r:embed="rId2"/>
            <a:stretch>
              <a:fillRect/>
            </a:stretch>
          </a:blipFill>
        </p:spPr>
        <p:txBody>
          <a:bodyPr/>
          <a:lstStyle/>
          <a:p>
            <a:endParaRPr lang="en-GB"/>
          </a:p>
        </p:txBody>
      </p:sp>
      <p:sp>
        <p:nvSpPr>
          <p:cNvPr id="7" name="Freeform 19">
            <a:extLst>
              <a:ext uri="{FF2B5EF4-FFF2-40B4-BE49-F238E27FC236}">
                <a16:creationId xmlns:a16="http://schemas.microsoft.com/office/drawing/2014/main" id="{4845D30B-6990-FA20-DEB1-6C613BD4E885}"/>
              </a:ext>
            </a:extLst>
          </p:cNvPr>
          <p:cNvSpPr/>
          <p:nvPr/>
        </p:nvSpPr>
        <p:spPr>
          <a:xfrm>
            <a:off x="759725" y="7886700"/>
            <a:ext cx="2897875" cy="2154436"/>
          </a:xfrm>
          <a:custGeom>
            <a:avLst/>
            <a:gdLst/>
            <a:ahLst/>
            <a:cxnLst/>
            <a:rect l="l" t="t" r="r" b="b"/>
            <a:pathLst>
              <a:path w="2428136" h="1570707">
                <a:moveTo>
                  <a:pt x="0" y="0"/>
                </a:moveTo>
                <a:lnTo>
                  <a:pt x="2428137" y="0"/>
                </a:lnTo>
                <a:lnTo>
                  <a:pt x="2428137" y="1570707"/>
                </a:lnTo>
                <a:lnTo>
                  <a:pt x="0" y="1570707"/>
                </a:lnTo>
                <a:lnTo>
                  <a:pt x="0" y="0"/>
                </a:lnTo>
                <a:close/>
              </a:path>
            </a:pathLst>
          </a:custGeom>
          <a:blipFill>
            <a:blip r:embed="rId3"/>
            <a:stretch>
              <a:fillRect l="-3979" r="-3979"/>
            </a:stretch>
          </a:blipFill>
        </p:spPr>
        <p:txBody>
          <a:bodyPr/>
          <a:lstStyle/>
          <a:p>
            <a:endParaRPr lang="en-GB"/>
          </a:p>
        </p:txBody>
      </p:sp>
      <p:pic>
        <p:nvPicPr>
          <p:cNvPr id="8" name="Picture 7">
            <a:extLst>
              <a:ext uri="{FF2B5EF4-FFF2-40B4-BE49-F238E27FC236}">
                <a16:creationId xmlns:a16="http://schemas.microsoft.com/office/drawing/2014/main" id="{7422F49C-AE09-2AE3-9434-CE088F158AEF}"/>
              </a:ext>
            </a:extLst>
          </p:cNvPr>
          <p:cNvPicPr>
            <a:picLocks noChangeAspect="1"/>
          </p:cNvPicPr>
          <p:nvPr/>
        </p:nvPicPr>
        <p:blipFill>
          <a:blip r:embed="rId4"/>
          <a:srcRect t="4975" r="38789"/>
          <a:stretch/>
        </p:blipFill>
        <p:spPr>
          <a:xfrm>
            <a:off x="9967997" y="-190500"/>
            <a:ext cx="8320003" cy="10477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54432" y="733215"/>
            <a:ext cx="13076249" cy="1026563"/>
          </a:xfrm>
          <a:prstGeom prst="rect">
            <a:avLst/>
          </a:prstGeom>
        </p:spPr>
        <p:txBody>
          <a:bodyPr wrap="square" lIns="0" tIns="0" rIns="0" bIns="0" rtlCol="0" anchor="t">
            <a:spAutoFit/>
          </a:bodyPr>
          <a:lstStyle/>
          <a:p>
            <a:pPr marL="0" marR="0" lvl="0" indent="0" algn="l" defTabSz="914400" rtl="0" eaLnBrk="1" fontAlgn="auto" latinLnBrk="0" hangingPunct="1">
              <a:lnSpc>
                <a:spcPts val="8400"/>
              </a:lnSpc>
              <a:spcBef>
                <a:spcPts val="0"/>
              </a:spcBef>
              <a:spcAft>
                <a:spcPts val="0"/>
              </a:spcAft>
              <a:buClrTx/>
              <a:buSzTx/>
              <a:buFontTx/>
              <a:buNone/>
              <a:tabLst/>
              <a:defRPr/>
            </a:pPr>
            <a:r>
              <a:rPr lang="en-US" sz="6500" dirty="0">
                <a:solidFill>
                  <a:srgbClr val="05216C"/>
                </a:solidFill>
                <a:latin typeface="Anton"/>
              </a:rPr>
              <a:t>US TARIFFS TIMELINE</a:t>
            </a:r>
          </a:p>
        </p:txBody>
      </p:sp>
      <p:sp>
        <p:nvSpPr>
          <p:cNvPr id="15" name="AutoShape 15"/>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Content Placeholder 2">
            <a:extLst>
              <a:ext uri="{FF2B5EF4-FFF2-40B4-BE49-F238E27FC236}">
                <a16:creationId xmlns:a16="http://schemas.microsoft.com/office/drawing/2014/main" id="{92C43E48-4235-D906-1718-E69EE85EF237}"/>
              </a:ext>
            </a:extLst>
          </p:cNvPr>
          <p:cNvSpPr>
            <a:spLocks noGrp="1"/>
          </p:cNvSpPr>
          <p:nvPr/>
        </p:nvSpPr>
        <p:spPr>
          <a:xfrm>
            <a:off x="1028700" y="2435982"/>
            <a:ext cx="16230599" cy="518160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1000"/>
              </a:spcAft>
            </a:pPr>
            <a:r>
              <a:rPr lang="en-US" sz="2600" b="1" dirty="0">
                <a:latin typeface="Gotham "/>
                <a:cs typeface="Gotham 2" panose="020B0604020202020204" charset="0"/>
              </a:rPr>
              <a:t>12 March </a:t>
            </a:r>
            <a:r>
              <a:rPr lang="en-US" sz="2600" dirty="0">
                <a:latin typeface="Gotham "/>
                <a:cs typeface="Gotham 2" panose="020B0604020202020204" charset="0"/>
              </a:rPr>
              <a:t>– 25% import duties on UK and global steel, aluminium and derivative products entering the US. Applies to wide range of products from furniture, construction, tableware, nuts, screws. Already having effect on supply chains.</a:t>
            </a:r>
          </a:p>
          <a:p>
            <a:pPr>
              <a:lnSpc>
                <a:spcPct val="110000"/>
              </a:lnSpc>
              <a:spcAft>
                <a:spcPts val="1000"/>
              </a:spcAft>
            </a:pPr>
            <a:r>
              <a:rPr lang="en-US" sz="2600" b="1" dirty="0">
                <a:latin typeface="Gotham "/>
                <a:cs typeface="Gotham 2" panose="020B0604020202020204" charset="0"/>
              </a:rPr>
              <a:t>2 April </a:t>
            </a:r>
            <a:r>
              <a:rPr lang="en-US" sz="2600" dirty="0">
                <a:latin typeface="Gotham "/>
                <a:cs typeface="Gotham 2" panose="020B0604020202020204" charset="0"/>
              </a:rPr>
              <a:t>– reciprocal tariffs announced (see next section)</a:t>
            </a:r>
          </a:p>
          <a:p>
            <a:pPr>
              <a:lnSpc>
                <a:spcPct val="110000"/>
              </a:lnSpc>
              <a:spcAft>
                <a:spcPts val="1000"/>
              </a:spcAft>
            </a:pPr>
            <a:r>
              <a:rPr lang="en-US" sz="2600" b="1" dirty="0">
                <a:latin typeface="Gotham "/>
                <a:cs typeface="Gotham 2" panose="020B0604020202020204" charset="0"/>
              </a:rPr>
              <a:t>3 April </a:t>
            </a:r>
            <a:r>
              <a:rPr lang="en-US" sz="2600" dirty="0">
                <a:latin typeface="Gotham "/>
                <a:cs typeface="Gotham 2" panose="020B0604020202020204" charset="0"/>
              </a:rPr>
              <a:t>– 25% additional import duties on UK and global automotive vehicles entering the US. This is on top of previous duties of 2.5%, making duty payable at new rate of 27.5%. </a:t>
            </a:r>
          </a:p>
          <a:p>
            <a:pPr>
              <a:lnSpc>
                <a:spcPct val="110000"/>
              </a:lnSpc>
              <a:spcAft>
                <a:spcPts val="1000"/>
              </a:spcAft>
            </a:pPr>
            <a:r>
              <a:rPr lang="en-US" sz="2600" b="1" dirty="0">
                <a:latin typeface="Gotham "/>
                <a:cs typeface="Gotham 2" panose="020B0604020202020204" charset="0"/>
              </a:rPr>
              <a:t>5 April </a:t>
            </a:r>
            <a:r>
              <a:rPr lang="en-US" sz="2600" dirty="0">
                <a:latin typeface="Gotham "/>
                <a:cs typeface="Gotham 2" panose="020B0604020202020204" charset="0"/>
              </a:rPr>
              <a:t>– 10% additional import duties on affected products took effect (global baseline rate)</a:t>
            </a:r>
          </a:p>
          <a:p>
            <a:pPr>
              <a:lnSpc>
                <a:spcPct val="110000"/>
              </a:lnSpc>
              <a:spcAft>
                <a:spcPts val="1000"/>
              </a:spcAft>
            </a:pPr>
            <a:r>
              <a:rPr lang="en-US" sz="2600" b="1" dirty="0">
                <a:latin typeface="Gotham "/>
                <a:cs typeface="Gotham 2" panose="020B0604020202020204" charset="0"/>
              </a:rPr>
              <a:t>9 April </a:t>
            </a:r>
            <a:r>
              <a:rPr lang="en-US" sz="2600" dirty="0">
                <a:latin typeface="Gotham "/>
                <a:cs typeface="Gotham 2" panose="020B0604020202020204" charset="0"/>
              </a:rPr>
              <a:t>– US reciprocal tariffs on 50 countries above 10% global baseline came into effect but were suspended on the same day for 90 days for non-retaliating countries. For China, the increase in duty was raised to 145%. EU Ministers voted on first sets of retaliatory tariffs on steel and aluminium</a:t>
            </a:r>
          </a:p>
        </p:txBody>
      </p:sp>
      <p:grpSp>
        <p:nvGrpSpPr>
          <p:cNvPr id="3" name="Group 18">
            <a:extLst>
              <a:ext uri="{FF2B5EF4-FFF2-40B4-BE49-F238E27FC236}">
                <a16:creationId xmlns:a16="http://schemas.microsoft.com/office/drawing/2014/main" id="{FA10414F-D6EF-D6F7-D39F-D74CFDCB6B8A}"/>
              </a:ext>
            </a:extLst>
          </p:cNvPr>
          <p:cNvGrpSpPr>
            <a:grpSpLocks noChangeAspect="1"/>
          </p:cNvGrpSpPr>
          <p:nvPr/>
        </p:nvGrpSpPr>
        <p:grpSpPr>
          <a:xfrm>
            <a:off x="15849600" y="266700"/>
            <a:ext cx="1767241" cy="1767234"/>
            <a:chOff x="0" y="0"/>
            <a:chExt cx="6350000" cy="6349975"/>
          </a:xfrm>
        </p:grpSpPr>
        <p:sp>
          <p:nvSpPr>
            <p:cNvPr id="4" name="Freeform 19">
              <a:extLst>
                <a:ext uri="{FF2B5EF4-FFF2-40B4-BE49-F238E27FC236}">
                  <a16:creationId xmlns:a16="http://schemas.microsoft.com/office/drawing/2014/main" id="{245538D9-61EB-F05C-82C2-584D3831C36C}"/>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5">
            <a:extLst>
              <a:ext uri="{FF2B5EF4-FFF2-40B4-BE49-F238E27FC236}">
                <a16:creationId xmlns:a16="http://schemas.microsoft.com/office/drawing/2014/main" id="{83D185DA-BA0A-21E6-713A-D81DF55EC34F}"/>
              </a:ext>
            </a:extLst>
          </p:cNvPr>
          <p:cNvPicPr>
            <a:picLocks noChangeAspect="1"/>
          </p:cNvPicPr>
          <p:nvPr/>
        </p:nvPicPr>
        <p:blipFill>
          <a:blip r:embed="rId3"/>
          <a:srcRect t="15333" b="19333"/>
          <a:stretch/>
        </p:blipFill>
        <p:spPr>
          <a:xfrm>
            <a:off x="12953067" y="331167"/>
            <a:ext cx="2507602" cy="16383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C8CD9-6FC3-F93F-B072-DBF341F070D7}"/>
            </a:ext>
          </a:extLst>
        </p:cNvPr>
        <p:cNvGrpSpPr/>
        <p:nvPr/>
      </p:nvGrpSpPr>
      <p:grpSpPr>
        <a:xfrm>
          <a:off x="0" y="0"/>
          <a:ext cx="0" cy="0"/>
          <a:chOff x="0" y="0"/>
          <a:chExt cx="0" cy="0"/>
        </a:xfrm>
      </p:grpSpPr>
      <p:sp>
        <p:nvSpPr>
          <p:cNvPr id="15" name="AutoShape 15">
            <a:extLst>
              <a:ext uri="{FF2B5EF4-FFF2-40B4-BE49-F238E27FC236}">
                <a16:creationId xmlns:a16="http://schemas.microsoft.com/office/drawing/2014/main" id="{9EE4785E-AA5C-AA42-D6C6-F40955C4D487}"/>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B90DBEFF-7E65-910C-049E-69FD0AB4DCBA}"/>
              </a:ext>
            </a:extLst>
          </p:cNvPr>
          <p:cNvGrpSpPr>
            <a:grpSpLocks noChangeAspect="1"/>
          </p:cNvGrpSpPr>
          <p:nvPr/>
        </p:nvGrpSpPr>
        <p:grpSpPr>
          <a:xfrm>
            <a:off x="16154400" y="72535"/>
            <a:ext cx="1767241" cy="1767234"/>
            <a:chOff x="0" y="0"/>
            <a:chExt cx="6350000" cy="6349975"/>
          </a:xfrm>
        </p:grpSpPr>
        <p:sp>
          <p:nvSpPr>
            <p:cNvPr id="19" name="Freeform 19">
              <a:extLst>
                <a:ext uri="{FF2B5EF4-FFF2-40B4-BE49-F238E27FC236}">
                  <a16:creationId xmlns:a16="http://schemas.microsoft.com/office/drawing/2014/main" id="{39870A1E-5B54-40FF-D722-5B10ED9561C2}"/>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C2CE8A65-6E34-846D-82EA-A42FA825BC64}"/>
              </a:ext>
            </a:extLst>
          </p:cNvPr>
          <p:cNvSpPr>
            <a:spLocks noGrp="1"/>
          </p:cNvSpPr>
          <p:nvPr/>
        </p:nvSpPr>
        <p:spPr>
          <a:xfrm>
            <a:off x="1154432" y="1660237"/>
            <a:ext cx="16340470" cy="628275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000"/>
              </a:spcAft>
            </a:pPr>
            <a:r>
              <a:rPr lang="en-US" sz="2600" b="1" dirty="0">
                <a:latin typeface="Gotham" panose="020B0604020202020204" charset="0"/>
                <a:cs typeface="Gotham" panose="020B0604020202020204" charset="0"/>
              </a:rPr>
              <a:t>11 April </a:t>
            </a:r>
            <a:r>
              <a:rPr lang="en-US" sz="2600" dirty="0">
                <a:latin typeface="Gotham" panose="020B0604020202020204" charset="0"/>
                <a:cs typeface="Gotham" panose="020B0604020202020204" charset="0"/>
              </a:rPr>
              <a:t>– China 125% retaliatory tariffs on all US goods imports came into effect.</a:t>
            </a:r>
          </a:p>
          <a:p>
            <a:pPr>
              <a:lnSpc>
                <a:spcPct val="100000"/>
              </a:lnSpc>
              <a:spcAft>
                <a:spcPts val="1000"/>
              </a:spcAft>
            </a:pPr>
            <a:r>
              <a:rPr lang="en-US" sz="2600" b="1" dirty="0">
                <a:latin typeface="Gotham" panose="020B0604020202020204" charset="0"/>
                <a:cs typeface="Gotham" panose="020B0604020202020204" charset="0"/>
              </a:rPr>
              <a:t>11 April </a:t>
            </a:r>
            <a:r>
              <a:rPr lang="en-US" sz="2600" dirty="0">
                <a:latin typeface="Gotham" panose="020B0604020202020204" charset="0"/>
                <a:cs typeface="Gotham" panose="020B0604020202020204" charset="0"/>
              </a:rPr>
              <a:t>– US exempts smartphones, flatscreen TVs, solar cells, flash drives, memory cards, solid state data drives from scope of reciprocal tariff (10% Global baseline tariff rise, and 145% additional duties on Chinese goods).</a:t>
            </a:r>
          </a:p>
          <a:p>
            <a:pPr>
              <a:lnSpc>
                <a:spcPct val="100000"/>
              </a:lnSpc>
              <a:spcAft>
                <a:spcPts val="1000"/>
              </a:spcAft>
            </a:pPr>
            <a:r>
              <a:rPr lang="en-US" sz="2600" b="1" dirty="0">
                <a:latin typeface="Gotham" panose="020B0604020202020204" charset="0"/>
                <a:cs typeface="Gotham" panose="020B0604020202020204" charset="0"/>
              </a:rPr>
              <a:t>15 April </a:t>
            </a:r>
            <a:r>
              <a:rPr lang="en-US" sz="2600" dirty="0">
                <a:latin typeface="Gotham" panose="020B0604020202020204" charset="0"/>
                <a:cs typeface="Gotham" panose="020B0604020202020204" charset="0"/>
              </a:rPr>
              <a:t>– First set of EU retaliatory tariffs was due to take effect but is suspended until 14 July.</a:t>
            </a:r>
          </a:p>
          <a:p>
            <a:pPr>
              <a:lnSpc>
                <a:spcPct val="100000"/>
              </a:lnSpc>
              <a:spcAft>
                <a:spcPts val="1000"/>
              </a:spcAft>
            </a:pPr>
            <a:r>
              <a:rPr lang="en-US" sz="2600" b="1" dirty="0">
                <a:latin typeface="Gotham" panose="020B0604020202020204" charset="0"/>
                <a:cs typeface="Gotham" panose="020B0604020202020204" charset="0"/>
              </a:rPr>
              <a:t>17 April </a:t>
            </a:r>
            <a:r>
              <a:rPr lang="en-US" sz="2600" dirty="0">
                <a:latin typeface="Gotham" panose="020B0604020202020204" charset="0"/>
                <a:cs typeface="Gotham" panose="020B0604020202020204" charset="0"/>
              </a:rPr>
              <a:t>– Decision from US Trade Representative Office on shipping landing charges – stepped back from new charges of $1.5m per landing for shipping lines at US ports which have China made boats in their fleets or on order. New plans exempt non-China made boats. Will impact on logistics around exports.</a:t>
            </a:r>
          </a:p>
          <a:p>
            <a:pPr>
              <a:lnSpc>
                <a:spcPct val="100000"/>
              </a:lnSpc>
              <a:spcAft>
                <a:spcPts val="1000"/>
              </a:spcAft>
            </a:pPr>
            <a:r>
              <a:rPr lang="en-US" sz="2600" b="1" dirty="0">
                <a:latin typeface="Gotham" panose="020B0604020202020204" charset="0"/>
                <a:cs typeface="Gotham" panose="020B0604020202020204" charset="0"/>
              </a:rPr>
              <a:t>3 May </a:t>
            </a:r>
            <a:r>
              <a:rPr lang="en-US" sz="2600" dirty="0">
                <a:latin typeface="Gotham" panose="020B0604020202020204" charset="0"/>
                <a:cs typeface="Gotham" panose="020B0604020202020204" charset="0"/>
              </a:rPr>
              <a:t>– 25% duties to apply to automotive parts imported for use in US-made vehicles (estimated $460bn of cars and car parts covered by new duties) – engines, lithium batteries, </a:t>
            </a:r>
            <a:r>
              <a:rPr lang="en-US" sz="2600" dirty="0" err="1">
                <a:latin typeface="Gotham" panose="020B0604020202020204" charset="0"/>
                <a:cs typeface="Gotham" panose="020B0604020202020204" charset="0"/>
              </a:rPr>
              <a:t>tyres</a:t>
            </a:r>
            <a:r>
              <a:rPr lang="en-US" sz="2600" dirty="0">
                <a:latin typeface="Gotham" panose="020B0604020202020204" charset="0"/>
                <a:cs typeface="Gotham" panose="020B0604020202020204" charset="0"/>
              </a:rPr>
              <a:t>, shock absorbers, computers.</a:t>
            </a:r>
          </a:p>
          <a:p>
            <a:pPr>
              <a:lnSpc>
                <a:spcPct val="100000"/>
              </a:lnSpc>
              <a:spcAft>
                <a:spcPts val="1000"/>
              </a:spcAft>
            </a:pPr>
            <a:r>
              <a:rPr lang="en-US" sz="2600" b="1" dirty="0">
                <a:latin typeface="Gotham" panose="020B0604020202020204" charset="0"/>
                <a:cs typeface="Gotham" panose="020B0604020202020204" charset="0"/>
              </a:rPr>
              <a:t>8 July </a:t>
            </a:r>
            <a:r>
              <a:rPr lang="en-US" sz="2600" dirty="0">
                <a:latin typeface="Gotham" panose="020B0604020202020204" charset="0"/>
                <a:cs typeface="Gotham" panose="020B0604020202020204" charset="0"/>
              </a:rPr>
              <a:t>– 90-day suspension period for non-retaliating countries of reciprocal tariffs above global baseline rate of 10% due to end.</a:t>
            </a:r>
          </a:p>
          <a:p>
            <a:pPr>
              <a:lnSpc>
                <a:spcPct val="100000"/>
              </a:lnSpc>
              <a:spcAft>
                <a:spcPts val="1000"/>
              </a:spcAft>
            </a:pPr>
            <a:r>
              <a:rPr lang="en-US" sz="2600" b="1" dirty="0">
                <a:latin typeface="Gotham" panose="020B0604020202020204" charset="0"/>
                <a:cs typeface="Gotham" panose="020B0604020202020204" charset="0"/>
              </a:rPr>
              <a:t>22 November </a:t>
            </a:r>
            <a:r>
              <a:rPr lang="en-US" sz="2600" dirty="0">
                <a:latin typeface="Gotham" panose="020B0604020202020204" charset="0"/>
                <a:cs typeface="Gotham" panose="020B0604020202020204" charset="0"/>
              </a:rPr>
              <a:t>– deadline for report on copper tariffs to go to President.</a:t>
            </a:r>
          </a:p>
          <a:p>
            <a:pPr lvl="1">
              <a:lnSpc>
                <a:spcPct val="100000"/>
              </a:lnSpc>
              <a:spcAft>
                <a:spcPts val="1000"/>
              </a:spcAft>
            </a:pPr>
            <a:endParaRPr lang="en-US" sz="2600" dirty="0">
              <a:latin typeface="Gotham" panose="020B0604020202020204" charset="0"/>
              <a:cs typeface="Gotham" panose="020B0604020202020204" charset="0"/>
            </a:endParaRPr>
          </a:p>
        </p:txBody>
      </p:sp>
      <p:sp>
        <p:nvSpPr>
          <p:cNvPr id="3" name="TextBox 2">
            <a:extLst>
              <a:ext uri="{FF2B5EF4-FFF2-40B4-BE49-F238E27FC236}">
                <a16:creationId xmlns:a16="http://schemas.microsoft.com/office/drawing/2014/main" id="{53EE8AE3-0CB6-C7F0-2E37-C2040400D523}"/>
              </a:ext>
            </a:extLst>
          </p:cNvPr>
          <p:cNvSpPr txBox="1"/>
          <p:nvPr/>
        </p:nvSpPr>
        <p:spPr>
          <a:xfrm>
            <a:off x="1173766" y="442870"/>
            <a:ext cx="13076249" cy="1026563"/>
          </a:xfrm>
          <a:prstGeom prst="rect">
            <a:avLst/>
          </a:prstGeom>
        </p:spPr>
        <p:txBody>
          <a:bodyPr wrap="square" lIns="0" tIns="0" rIns="0" bIns="0" rtlCol="0" anchor="t">
            <a:spAutoFit/>
          </a:bodyPr>
          <a:lstStyle/>
          <a:p>
            <a:pPr marL="0" marR="0" lvl="0" indent="0" algn="l" defTabSz="914400" rtl="0" eaLnBrk="1" fontAlgn="auto" latinLnBrk="0" hangingPunct="1">
              <a:lnSpc>
                <a:spcPts val="8400"/>
              </a:lnSpc>
              <a:spcBef>
                <a:spcPts val="0"/>
              </a:spcBef>
              <a:spcAft>
                <a:spcPts val="0"/>
              </a:spcAft>
              <a:buClrTx/>
              <a:buSzTx/>
              <a:buFontTx/>
              <a:buNone/>
              <a:tabLst/>
              <a:defRPr/>
            </a:pPr>
            <a:r>
              <a:rPr lang="en-US" sz="6500" dirty="0">
                <a:solidFill>
                  <a:srgbClr val="05216C"/>
                </a:solidFill>
                <a:latin typeface="Anton"/>
              </a:rPr>
              <a:t>US TARIFFS TIMELINE</a:t>
            </a:r>
          </a:p>
        </p:txBody>
      </p:sp>
      <p:pic>
        <p:nvPicPr>
          <p:cNvPr id="4" name="Picture 3">
            <a:extLst>
              <a:ext uri="{FF2B5EF4-FFF2-40B4-BE49-F238E27FC236}">
                <a16:creationId xmlns:a16="http://schemas.microsoft.com/office/drawing/2014/main" id="{DAEA9FE4-0FC6-338A-4DA2-0075FC98E76E}"/>
              </a:ext>
            </a:extLst>
          </p:cNvPr>
          <p:cNvPicPr>
            <a:picLocks noChangeAspect="1"/>
          </p:cNvPicPr>
          <p:nvPr/>
        </p:nvPicPr>
        <p:blipFill>
          <a:blip r:embed="rId3"/>
          <a:srcRect t="15333" b="19333"/>
          <a:stretch/>
        </p:blipFill>
        <p:spPr>
          <a:xfrm>
            <a:off x="13550615" y="145632"/>
            <a:ext cx="2507602" cy="1441509"/>
          </a:xfrm>
          <a:prstGeom prst="rect">
            <a:avLst/>
          </a:prstGeom>
        </p:spPr>
      </p:pic>
    </p:spTree>
    <p:extLst>
      <p:ext uri="{BB962C8B-B14F-4D97-AF65-F5344CB8AC3E}">
        <p14:creationId xmlns:p14="http://schemas.microsoft.com/office/powerpoint/2010/main" val="3010296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ebe9d56-ed7e-4450-8016-23b695d64124">
      <Terms xmlns="http://schemas.microsoft.com/office/infopath/2007/PartnerControls"/>
    </lcf76f155ced4ddcb4097134ff3c332f>
    <TaxCatchAll xmlns="3f09b666-ae19-40b5-95b4-fa279415dc8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955ED1EDB9D049AAF962E36363C8BF" ma:contentTypeVersion="18" ma:contentTypeDescription="Create a new document." ma:contentTypeScope="" ma:versionID="24c69f47ef5da23b317baa1f1e27663e">
  <xsd:schema xmlns:xsd="http://www.w3.org/2001/XMLSchema" xmlns:xs="http://www.w3.org/2001/XMLSchema" xmlns:p="http://schemas.microsoft.com/office/2006/metadata/properties" xmlns:ns2="eebe9d56-ed7e-4450-8016-23b695d64124" xmlns:ns3="3f09b666-ae19-40b5-95b4-fa279415dc80" targetNamespace="http://schemas.microsoft.com/office/2006/metadata/properties" ma:root="true" ma:fieldsID="67a8a5a1e960c82c20bf62813b665591" ns2:_="" ns3:_="">
    <xsd:import namespace="eebe9d56-ed7e-4450-8016-23b695d64124"/>
    <xsd:import namespace="3f09b666-ae19-40b5-95b4-fa279415d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be9d56-ed7e-4450-8016-23b695d641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d4850f5-3feb-4912-822c-174a201336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09b666-ae19-40b5-95b4-fa279415dc8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cb60730-fa2d-448d-abbf-358d465149bf}" ma:internalName="TaxCatchAll" ma:showField="CatchAllData" ma:web="3f09b666-ae19-40b5-95b4-fa279415dc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3D53B1-3B42-456A-A0A8-A5C7606CB10A}">
  <ds:schemaRefs>
    <ds:schemaRef ds:uri="http://schemas.microsoft.com/office/2006/metadata/properties"/>
    <ds:schemaRef ds:uri="http://schemas.microsoft.com/office/infopath/2007/PartnerControls"/>
    <ds:schemaRef ds:uri="eebe9d56-ed7e-4450-8016-23b695d64124"/>
    <ds:schemaRef ds:uri="3f09b666-ae19-40b5-95b4-fa279415dc80"/>
  </ds:schemaRefs>
</ds:datastoreItem>
</file>

<file path=customXml/itemProps2.xml><?xml version="1.0" encoding="utf-8"?>
<ds:datastoreItem xmlns:ds="http://schemas.openxmlformats.org/officeDocument/2006/customXml" ds:itemID="{5646BEA3-BA97-4373-8DA8-29C7840EDD39}">
  <ds:schemaRefs>
    <ds:schemaRef ds:uri="http://schemas.microsoft.com/sharepoint/v3/contenttype/forms"/>
  </ds:schemaRefs>
</ds:datastoreItem>
</file>

<file path=customXml/itemProps3.xml><?xml version="1.0" encoding="utf-8"?>
<ds:datastoreItem xmlns:ds="http://schemas.openxmlformats.org/officeDocument/2006/customXml" ds:itemID="{6234BCBF-A7A8-4227-BC53-255966579C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be9d56-ed7e-4450-8016-23b695d64124"/>
    <ds:schemaRef ds:uri="3f09b666-ae19-40b5-95b4-fa279415dc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792</TotalTime>
  <Words>3147</Words>
  <Application>Microsoft Office PowerPoint</Application>
  <PresentationFormat>Custom</PresentationFormat>
  <Paragraphs>206</Paragraphs>
  <Slides>32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Gotham </vt:lpstr>
      <vt:lpstr>Calibri</vt:lpstr>
      <vt:lpstr>Muli Regular</vt:lpstr>
      <vt:lpstr>Montserrat</vt:lpstr>
      <vt:lpstr>Gotham 1</vt:lpstr>
      <vt:lpstr>Anton</vt:lpstr>
      <vt:lpstr>Montserrat Extra-Bold</vt:lpstr>
      <vt:lpstr>Gotham</vt:lpstr>
      <vt:lpstr>Arial</vt:lpstr>
      <vt:lpstr>Gotham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CTA Trading with the EU and Northern Ireland now EU GPSR is in force</dc:title>
  <dc:creator>Susana Cordoba</dc:creator>
  <cp:lastModifiedBy>Susana Cordoba</cp:lastModifiedBy>
  <cp:revision>2</cp:revision>
  <dcterms:created xsi:type="dcterms:W3CDTF">2006-08-16T00:00:00Z</dcterms:created>
  <dcterms:modified xsi:type="dcterms:W3CDTF">2025-04-25T08:31:08Z</dcterms:modified>
  <dc:identifier>DAGbyokHPNI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0x01010003955ED1EDB9D049AAF962E36363C8BF</vt:lpwstr>
  </property>
  <property fmtid="{D5CDD505-2E9C-101B-9397-08002B2CF9AE}" pid="3" name="MediaServiceImageTags">
    <vt:lpwstr/>
  </property>
</Properties>
</file>